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1.xml" ContentType="application/inkml+xml"/>
  <Override PartName="/ppt/ink/ink2.xml" ContentType="application/inkml+xml"/>
  <Override PartName="/ppt/theme/themeOverride1.xml" ContentType="application/vnd.openxmlformats-officedocument.themeOverride+xml"/>
  <Override PartName="/ppt/ink/ink3.xml" ContentType="application/inkml+xml"/>
  <Override PartName="/ppt/ink/ink4.xml" ContentType="application/inkml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4" y="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l\Documents\Air%20Quality%20po%20WHO\Countries\Polska\HEAL%20Polska\NO2%20a%20zdrowie%202023\Emisje%20NO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l\Documents\Air%20Quality%20po%20WHO\Countries\Polska\HEAL%20Polska\NO2%20a%20zdrowie%202023\Emisje%20NO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073600174978131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6246544181977253"/>
          <c:y val="0.12488444152814232"/>
          <c:w val="0.45284711286089241"/>
          <c:h val="0.75474518810148727"/>
        </c:manualLayout>
      </c:layout>
      <c:pieChart>
        <c:varyColors val="1"/>
        <c:ser>
          <c:idx val="0"/>
          <c:order val="0"/>
          <c:tx>
            <c:strRef>
              <c:f>Sheet1!$C$2</c:f>
              <c:strCache>
                <c:ptCount val="1"/>
                <c:pt idx="0">
                  <c:v>Polska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8D-4C95-AE0C-78DC93131E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8D-4C95-AE0C-78DC93131E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8D-4C95-AE0C-78DC93131E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8D-4C95-AE0C-78DC93131E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8D-4C95-AE0C-78DC93131E6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18D-4C95-AE0C-78DC93131E6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6"/>
                <c:pt idx="0">
                  <c:v>Transport drogowy</c:v>
                </c:pt>
                <c:pt idx="1">
                  <c:v>Rolnictwo</c:v>
                </c:pt>
                <c:pt idx="2">
                  <c:v>Przemysł</c:v>
                </c:pt>
                <c:pt idx="3">
                  <c:v>Produkcja energii</c:v>
                </c:pt>
                <c:pt idx="4">
                  <c:v>Sektor komunalny</c:v>
                </c:pt>
                <c:pt idx="5">
                  <c:v>Inne</c:v>
                </c:pt>
              </c:strCache>
            </c:strRef>
          </c:cat>
          <c:val>
            <c:numRef>
              <c:f>Sheet1!$C$3:$C$8</c:f>
              <c:numCache>
                <c:formatCode>0%</c:formatCode>
                <c:ptCount val="6"/>
                <c:pt idx="0">
                  <c:v>0.35</c:v>
                </c:pt>
                <c:pt idx="1">
                  <c:v>0.2</c:v>
                </c:pt>
                <c:pt idx="2">
                  <c:v>0.11</c:v>
                </c:pt>
                <c:pt idx="3">
                  <c:v>0.21</c:v>
                </c:pt>
                <c:pt idx="4">
                  <c:v>0.11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8D-4C95-AE0C-78DC93131E6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192694663167102E-2"/>
          <c:y val="7.395851560221639E-2"/>
          <c:w val="0.45284711286089241"/>
          <c:h val="0.75474518810148727"/>
        </c:manualLayout>
      </c:layout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EU27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26-41DE-A750-F1DEDD818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26-41DE-A750-F1DEDD818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426-41DE-A750-F1DEDD818D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426-41DE-A750-F1DEDD818D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426-41DE-A750-F1DEDD818D1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426-41DE-A750-F1DEDD818D1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6"/>
                <c:pt idx="0">
                  <c:v>Transport drogowy</c:v>
                </c:pt>
                <c:pt idx="1">
                  <c:v>Rolnictwo</c:v>
                </c:pt>
                <c:pt idx="2">
                  <c:v>Przemysł</c:v>
                </c:pt>
                <c:pt idx="3">
                  <c:v>Produkcja energii</c:v>
                </c:pt>
                <c:pt idx="4">
                  <c:v>Sektor komunalny</c:v>
                </c:pt>
                <c:pt idx="5">
                  <c:v>Inne</c:v>
                </c:pt>
              </c:strCache>
            </c:strRef>
          </c:cat>
          <c:val>
            <c:numRef>
              <c:f>Sheet1!$B$3:$B$8</c:f>
              <c:numCache>
                <c:formatCode>0%</c:formatCode>
                <c:ptCount val="6"/>
                <c:pt idx="0">
                  <c:v>0.37</c:v>
                </c:pt>
                <c:pt idx="1">
                  <c:v>0.19</c:v>
                </c:pt>
                <c:pt idx="2">
                  <c:v>0.15</c:v>
                </c:pt>
                <c:pt idx="3">
                  <c:v>0.14000000000000001</c:v>
                </c:pt>
                <c:pt idx="4">
                  <c:v>0.09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26-41DE-A750-F1DEDD818D16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Polska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4426-41DE-A750-F1DEDD818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4426-41DE-A750-F1DEDD818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4426-41DE-A750-F1DEDD818D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4426-41DE-A750-F1DEDD818D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4426-41DE-A750-F1DEDD818D1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4426-41DE-A750-F1DEDD818D1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6"/>
                <c:pt idx="0">
                  <c:v>Transport drogowy</c:v>
                </c:pt>
                <c:pt idx="1">
                  <c:v>Rolnictwo</c:v>
                </c:pt>
                <c:pt idx="2">
                  <c:v>Przemysł</c:v>
                </c:pt>
                <c:pt idx="3">
                  <c:v>Produkcja energii</c:v>
                </c:pt>
                <c:pt idx="4">
                  <c:v>Sektor komunalny</c:v>
                </c:pt>
                <c:pt idx="5">
                  <c:v>Inne</c:v>
                </c:pt>
              </c:strCache>
            </c:strRef>
          </c:cat>
          <c:val>
            <c:numRef>
              <c:f>Sheet1!$C$3:$C$8</c:f>
              <c:numCache>
                <c:formatCode>0%</c:formatCode>
                <c:ptCount val="6"/>
                <c:pt idx="0">
                  <c:v>0.35</c:v>
                </c:pt>
                <c:pt idx="1">
                  <c:v>0.2</c:v>
                </c:pt>
                <c:pt idx="2">
                  <c:v>0.11</c:v>
                </c:pt>
                <c:pt idx="3">
                  <c:v>0.21</c:v>
                </c:pt>
                <c:pt idx="4">
                  <c:v>0.11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4426-41DE-A750-F1DEDD818D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089895013123372"/>
          <c:y val="2.2275809273840774E-2"/>
          <c:w val="0.40632327209098867"/>
          <c:h val="0.9182954214056576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1T12:38:49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1,'0'0,"0"0,1 1,-1-1,0 0,0 1,0-1,0 0,1 0,-1 1,0-1,0 0,1 0,-1 0,0 1,0-1,1 0,-1 0,0 0,1 0,-1 0,0 0,1 0,-1 1,0-1,0 0,1 0,-1 0,0 0,1 0,2 0,20 5,30 3,-29-5,84 10,39 2,424 30,8-33,27-14,-331 3,798-1,-1058-1,1-1,-1 0,19-6,20-2,-34 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1T12:38:55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0,'1167'0,"-947"7,15 0,199-7,-420 1,1 0,-1 1,18 5,14 3,29 3,51 5,83-16,-24-2,-165 2,1 0,-1 1,30 10,-25-7,0-1,0-1,34 2,76-7,-69 0,227 1,-273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1T12:41:25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 1,'-35'0,"3498"0,-3445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1T14:34:48.4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26,'62'0,"68"-10,62-4,0 12,-173 2,868 1,-510-1,-198 6,-18 0,-107-7,44 3,-53 5,2 1,169 5,6-14,-74 0,144 1,-274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BE050-51C9-431C-6F44-828F8B6E3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3CAAC-38CC-421D-9404-57CF0951A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F65E3-3496-AA7D-D9B4-6EAC2A63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C0A32-E939-8731-2558-3D45A9AF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C43A-0576-A3FC-BEE8-A731E1BF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7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0E92-144F-AB03-7952-59EF64FA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35A51-4F53-FE1C-3067-1BCCE6C74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26963-2330-35CE-8829-374C6F903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38602-EAF7-A013-98A3-0E240B11F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191C2-0AAE-C34B-58D1-41D4C293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2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B73FF7-F3DB-F356-C055-DE224274DF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35055-1976-760F-519C-A8A729ECB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25550-8927-340E-18A6-3AD23AE9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6DD66-D54E-4751-BD89-CE792929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F608-8E70-D1F6-9C9C-D80EECF5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3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2A117-DE91-89EA-1AF0-9B47193C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D317E-FA54-5DA6-F7BF-0C3E52332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E83E7-4354-53F5-E912-9D300FA6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E6F22-FB8D-A1DC-BF12-92E3976F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D71D-FA56-0745-C26F-990F1798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9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6F0B-2F1D-37F8-B26C-4D6D382F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758D4-90A4-61DA-516A-9F503806E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80E1-77BA-95FA-F34B-DAEFD8DC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4D0FE-49D8-A884-D66C-08E158EB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CFBD1-671B-88B4-9351-77AB306D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5A2F-B604-203A-5B71-5D3D64BC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898CC-5420-97E9-EC4C-4343C943C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BE494-911A-984F-F402-981C75E1A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43DAE-8B98-DBE9-B869-145AFC85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AA145-0DD5-4B52-B5DB-5496DC4C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61DD9-28AA-1A94-6DF4-1C1EA3B2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1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24F9-770A-31AA-C5AE-D99665A2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F6A29-805F-7486-1AA7-E715E6189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6FD49-EFB6-1A0D-5782-46E266F5D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7C087-74E9-D4FE-9426-30AC6AFFE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2803F3-D90F-6530-EEB4-1D36FE35B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E55E4-CFAF-4A66-99C3-BE88F5B6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1F937-F57B-64AC-F538-1AD5D7EE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74BF3-2AF0-6F4C-BA90-A037C6F7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4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CA36D-7B95-E1DB-1E26-C4A7AFC4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98AC1F-6248-B042-9026-F14CF7CC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170A7-DC67-2CF9-1235-EE6F529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C49E8-3818-3C43-CE09-6A3B8090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4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D1C56-01F4-F10A-C551-61444CBA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ABE3E-DAA8-21BE-1AA2-CCE6D24E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9C40-30DA-6BA0-D315-77FE8434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0E96-27BF-0BDA-7706-FC63C6E0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CFFA5-FD3E-185D-51D1-BF4E29C1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8C877-0CE5-7A58-F54A-A3BEDC17A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076F1-4E17-7937-DBE7-BFBF9C1F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A7B46-01BD-56BD-163D-8BFDB3B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9F07-BA34-56F8-7B94-3D6E20590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1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A0B-E889-EC6E-3E1A-BFA06E2B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B293F-83F6-D2F1-165E-E2E599FC9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46D4B-C332-2A23-C228-8876B611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962B4-81AC-7200-69D9-4988BF19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16193-78B5-12D7-42E2-28F69FCD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0F9C4-44DD-910A-8D97-3DC94B51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9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8975F-C191-1BB6-E57A-A1D74874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6A0BC-8CB7-7512-EE61-21AE2378A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D866-AD79-FCA9-23B6-A190D2354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9936B-BA68-4D89-8343-757A9F1093A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F426D-0D56-3030-8F71-973B47D47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54DE7-3CA4-071A-E553-9C690F426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27C5-F686-4E0E-97FB-A4AAB23053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3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s.who.int/iris/handle/10665/345329" TargetMode="External"/><Relationship Id="rId4" Type="http://schemas.openxmlformats.org/officeDocument/2006/relationships/hyperlink" Target="https://apps.who.int/iris/handle/10665/34655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s://www.eea.europa.eu/publications/status-of-air-quality-in-Europe-2022/europes-air-quality-status-202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a.europa.eu/publications/air-quality-in-europe-2022/sources-and-emissions-of-air" TargetMode="External"/><Relationship Id="rId5" Type="http://schemas.openxmlformats.org/officeDocument/2006/relationships/chart" Target="../charts/chart2.xml"/><Relationship Id="rId4" Type="http://schemas.openxmlformats.org/officeDocument/2006/relationships/hyperlink" Target="https://www.eea.europa.eu/themes/air/country-fact-sheets/2021-country-fact-sheets/polan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themes/air/country-fact-sheets/2021-country-fact-sheets/polan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ppingair.meteo.uni.wroc.pl/2020/05/zanieczyszczenia-powietrza-atmosferycznego-tlenkami-azotu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media/infographics/comparison-of-nox-emission-standards/vie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customXml" Target="../ink/ink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821F-B270-DEAB-91B8-3F02E4EB8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893" y="1696521"/>
            <a:ext cx="10967483" cy="2387600"/>
          </a:xfrm>
        </p:spPr>
        <p:txBody>
          <a:bodyPr>
            <a:normAutofit/>
          </a:bodyPr>
          <a:lstStyle/>
          <a:p>
            <a:r>
              <a:rPr lang="en-GB" sz="4800" b="1" dirty="0" err="1"/>
              <a:t>Zanieczyszczenie</a:t>
            </a:r>
            <a:r>
              <a:rPr lang="en-GB" sz="4800" b="1" dirty="0"/>
              <a:t> </a:t>
            </a:r>
            <a:r>
              <a:rPr lang="en-GB" sz="4800" b="1" dirty="0" err="1"/>
              <a:t>powietrza</a:t>
            </a:r>
            <a:br>
              <a:rPr lang="en-GB" sz="4800" b="1" dirty="0"/>
            </a:br>
            <a:r>
              <a:rPr lang="en-GB" sz="4800" b="1" dirty="0"/>
              <a:t> </a:t>
            </a:r>
            <a:r>
              <a:rPr lang="en-GB" sz="4800" b="1" dirty="0" err="1"/>
              <a:t>dwutlenkiem</a:t>
            </a:r>
            <a:r>
              <a:rPr lang="en-GB" sz="4800" b="1" dirty="0"/>
              <a:t> </a:t>
            </a:r>
            <a:r>
              <a:rPr lang="en-GB" sz="4800" b="1" dirty="0" err="1"/>
              <a:t>azotu</a:t>
            </a:r>
            <a:r>
              <a:rPr lang="en-GB" sz="4800" b="1" dirty="0"/>
              <a:t> (NO</a:t>
            </a:r>
            <a:r>
              <a:rPr lang="en-GB" sz="4800" b="1" baseline="-25000" dirty="0"/>
              <a:t>2</a:t>
            </a:r>
            <a:r>
              <a:rPr lang="en-GB" sz="4800" b="1" dirty="0"/>
              <a:t>) a </a:t>
            </a:r>
            <a:r>
              <a:rPr lang="en-GB" sz="4800" b="1" dirty="0" err="1"/>
              <a:t>zdrowie</a:t>
            </a:r>
            <a:endParaRPr lang="en-GB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01030-0EC4-066F-3C98-4085D931E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723" y="5294134"/>
            <a:ext cx="9144000" cy="1655762"/>
          </a:xfrm>
        </p:spPr>
        <p:txBody>
          <a:bodyPr/>
          <a:lstStyle/>
          <a:p>
            <a:pPr algn="l">
              <a:lnSpc>
                <a:spcPct val="100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hab. n. med. Michał Krzyżanowski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Profesor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wizytujący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School of Public Health, Imperial College London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A79C0-E2B9-96AC-F5B6-3DD676255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9" t="50000" r="78757" b="41550"/>
          <a:stretch/>
        </p:blipFill>
        <p:spPr>
          <a:xfrm>
            <a:off x="643270" y="393405"/>
            <a:ext cx="2896737" cy="1233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1B908F-D684-5609-6AA2-44DC85D8AF97}"/>
              </a:ext>
            </a:extLst>
          </p:cNvPr>
          <p:cNvSpPr txBox="1"/>
          <p:nvPr/>
        </p:nvSpPr>
        <p:spPr>
          <a:xfrm>
            <a:off x="3732027" y="887819"/>
            <a:ext cx="735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Strefy Czystego Transportu a zdrowie mieszkańców miast</a:t>
            </a:r>
            <a:r>
              <a:rPr lang="en-GB" b="1" dirty="0"/>
              <a:t>, 14 </a:t>
            </a:r>
            <a:r>
              <a:rPr lang="en-GB" b="1" dirty="0" err="1"/>
              <a:t>kwietnia</a:t>
            </a:r>
            <a:r>
              <a:rPr lang="en-GB" b="1" dirty="0"/>
              <a:t> 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B7AF2-E36E-A079-5881-32CF654EE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9" t="46046" r="79083" b="43489"/>
          <a:stretch/>
        </p:blipFill>
        <p:spPr>
          <a:xfrm>
            <a:off x="9624437" y="5294134"/>
            <a:ext cx="1461976" cy="7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1625D-8EE5-EB0F-696B-504EB68A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Zapadalność na cukrzycę (typ 2) a długookresowe narażenie na PM i NO2. Badanie ponad 41 milionów amerykanów w wieku ponad 65 lat</a:t>
            </a:r>
            <a:endParaRPr lang="en-GB" sz="2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D9CF7-672E-1414-5EC3-E0677C50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0" t="50590" r="33025" b="6209"/>
          <a:stretch/>
        </p:blipFill>
        <p:spPr>
          <a:xfrm>
            <a:off x="4644526" y="352697"/>
            <a:ext cx="7258350" cy="6267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A7A43-75C9-96C0-74BD-A64987E13088}"/>
              </a:ext>
            </a:extLst>
          </p:cNvPr>
          <p:cNvSpPr txBox="1"/>
          <p:nvPr/>
        </p:nvSpPr>
        <p:spPr>
          <a:xfrm>
            <a:off x="7696201" y="6466367"/>
            <a:ext cx="1809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Sade </a:t>
            </a:r>
            <a:r>
              <a:rPr lang="en-GB" sz="1400" dirty="0" err="1"/>
              <a:t>i</a:t>
            </a:r>
            <a:r>
              <a:rPr lang="en-GB" sz="1400" dirty="0"/>
              <a:t> in Env Poll 2023</a:t>
            </a:r>
          </a:p>
        </p:txBody>
      </p:sp>
    </p:spTree>
    <p:extLst>
      <p:ext uri="{BB962C8B-B14F-4D97-AF65-F5344CB8AC3E}">
        <p14:creationId xmlns:p14="http://schemas.microsoft.com/office/powerpoint/2010/main" val="31891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5AE1-C5CA-B8C0-8EC0-BEAB11ED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Umieralność z ogółu przyczyn a długookresowe narażenie na NO2 </a:t>
            </a:r>
            <a:endParaRPr lang="en-GB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70D30B1-7670-72D7-8D1B-7A381FE75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634601"/>
              </p:ext>
            </p:extLst>
          </p:nvPr>
        </p:nvGraphicFramePr>
        <p:xfrm>
          <a:off x="552451" y="3286125"/>
          <a:ext cx="4838701" cy="2390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112">
                  <a:extLst>
                    <a:ext uri="{9D8B030D-6E8A-4147-A177-3AD203B41FA5}">
                      <a16:colId xmlns:a16="http://schemas.microsoft.com/office/drawing/2014/main" val="5320926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248372425"/>
                    </a:ext>
                  </a:extLst>
                </a:gridCol>
                <a:gridCol w="1909764">
                  <a:extLst>
                    <a:ext uri="{9D8B030D-6E8A-4147-A177-3AD203B41FA5}">
                      <a16:colId xmlns:a16="http://schemas.microsoft.com/office/drawing/2014/main" val="119803268"/>
                    </a:ext>
                  </a:extLst>
                </a:gridCol>
              </a:tblGrid>
              <a:tr h="638920"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Przyczyna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zgonu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/>
                        <a:t>Liczba</a:t>
                      </a:r>
                      <a:r>
                        <a:rPr lang="en-GB" dirty="0"/>
                        <a:t> </a:t>
                      </a: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badań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RR (95% CI) </a:t>
                      </a:r>
                    </a:p>
                    <a:p>
                      <a:pPr algn="ctr"/>
                      <a:r>
                        <a:rPr lang="en-GB" dirty="0"/>
                        <a:t>/ 10 µg/m³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388403"/>
                  </a:ext>
                </a:extLst>
              </a:tr>
              <a:tr h="370168">
                <a:tc>
                  <a:txBody>
                    <a:bodyPr/>
                    <a:lstStyle/>
                    <a:p>
                      <a:r>
                        <a:rPr lang="en-GB" dirty="0"/>
                        <a:t>Ch. </a:t>
                      </a:r>
                      <a:r>
                        <a:rPr lang="en-GB" dirty="0" err="1"/>
                        <a:t>oddechowe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1.03 (1.01, 1.05)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770146"/>
                  </a:ext>
                </a:extLst>
              </a:tr>
              <a:tr h="370168">
                <a:tc>
                  <a:txBody>
                    <a:bodyPr/>
                    <a:lstStyle/>
                    <a:p>
                      <a:r>
                        <a:rPr lang="en-GB" dirty="0" err="1"/>
                        <a:t>POChP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1.03 (1.01, 1.04)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1875"/>
                  </a:ext>
                </a:extLst>
              </a:tr>
              <a:tr h="370168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apaleni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oskrzeli lub płuc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1.06 (1.02, 1.10)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111222"/>
                  </a:ext>
                </a:extLst>
              </a:tr>
              <a:tr h="370168">
                <a:tc>
                  <a:txBody>
                    <a:bodyPr/>
                    <a:lstStyle/>
                    <a:p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Ogółem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1.02 (1.01, 1.04)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5393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D2DCCA-F5DF-6121-EDAC-C5A0B5BAFE48}"/>
              </a:ext>
            </a:extLst>
          </p:cNvPr>
          <p:cNvSpPr txBox="1"/>
          <p:nvPr/>
        </p:nvSpPr>
        <p:spPr>
          <a:xfrm>
            <a:off x="419100" y="6029325"/>
            <a:ext cx="2097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Huangfu</a:t>
            </a:r>
            <a:r>
              <a:rPr lang="en-GB" sz="1400" dirty="0"/>
              <a:t> &amp; Atkinson, 2020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67A9627-A0B4-F2F9-4732-BF45E876C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4" t="55358" r="15509" b="8332"/>
          <a:stretch/>
        </p:blipFill>
        <p:spPr bwMode="auto">
          <a:xfrm>
            <a:off x="6288060" y="3225998"/>
            <a:ext cx="5675339" cy="2914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ECDD7-BB21-7E2F-80F9-AFDF03B194BA}"/>
              </a:ext>
            </a:extLst>
          </p:cNvPr>
          <p:cNvSpPr txBox="1"/>
          <p:nvPr/>
        </p:nvSpPr>
        <p:spPr>
          <a:xfrm>
            <a:off x="476251" y="2102592"/>
            <a:ext cx="479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r>
              <a:rPr lang="pl-PL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etaanaliza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badań kohortowych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opublikowany</a:t>
            </a:r>
            <a:r>
              <a:rPr lang="pl-PL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do 2019 r.</a:t>
            </a:r>
            <a:endParaRPr lang="en-GB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99E64-A4B2-9C99-C0B0-30123B61C294}"/>
              </a:ext>
            </a:extLst>
          </p:cNvPr>
          <p:cNvSpPr txBox="1"/>
          <p:nvPr/>
        </p:nvSpPr>
        <p:spPr>
          <a:xfrm>
            <a:off x="6753225" y="1452563"/>
            <a:ext cx="5023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Wyniki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badania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ELAPSE. </a:t>
            </a:r>
          </a:p>
          <a:p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Analiza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danych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o 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325 tysiącach osób z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Szwecj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, Dani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pl-PL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Holandi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pl-PL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Niem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ie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GB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Austri</a:t>
            </a:r>
            <a:r>
              <a:rPr lang="en-GB" sz="2400" b="1" kern="1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pl-PL" sz="24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, obserwowanych przez średnio 19,5 lat</a:t>
            </a:r>
            <a:endParaRPr lang="en-GB" sz="2400" b="1" kern="1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85667-1509-6601-D76D-94D84EC713F2}"/>
              </a:ext>
            </a:extLst>
          </p:cNvPr>
          <p:cNvSpPr txBox="1"/>
          <p:nvPr/>
        </p:nvSpPr>
        <p:spPr>
          <a:xfrm>
            <a:off x="10551540" y="6029325"/>
            <a:ext cx="1221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Strak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in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5A8BD-F9E6-4CA5-C1E6-D8A6EED2C8C5}"/>
              </a:ext>
            </a:extLst>
          </p:cNvPr>
          <p:cNvSpPr txBox="1"/>
          <p:nvPr/>
        </p:nvSpPr>
        <p:spPr>
          <a:xfrm>
            <a:off x="6779885" y="6029325"/>
            <a:ext cx="320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Umieralność ogółem: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RR= 1,09 (95%CI: 1,07, 1.10)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6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6D09B-DEAC-CDF8-798B-F052F921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Dobowa</a:t>
            </a:r>
            <a:r>
              <a:rPr lang="en-US" sz="36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umieralność</a:t>
            </a:r>
            <a:r>
              <a:rPr lang="en-US" sz="36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sz="36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krótkookresowe</a:t>
            </a:r>
            <a:r>
              <a:rPr lang="en-US" sz="36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narażenie</a:t>
            </a:r>
            <a:r>
              <a:rPr lang="en-US" sz="36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na</a:t>
            </a:r>
            <a:r>
              <a:rPr lang="en-US" sz="36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NO2 </a:t>
            </a:r>
            <a:r>
              <a:rPr lang="en-US" sz="31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31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1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Wyniki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zbiorczej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analizy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danych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z 398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miast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w 22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krajach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, 1978-2018)</a:t>
            </a:r>
            <a:b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(68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milionow</a:t>
            </a:r>
            <a:r>
              <a:rPr lang="en-US" sz="2800" b="1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zgonow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endParaRPr lang="en-US" sz="28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FCD3898-9DB9-DE29-DB74-A2F905A86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49" t="50092" r="39065" b="6972"/>
          <a:stretch/>
        </p:blipFill>
        <p:spPr bwMode="auto">
          <a:xfrm>
            <a:off x="5195888" y="-86365"/>
            <a:ext cx="5376861" cy="694436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B4013-FC2E-294B-0E16-915C9107FF5D}"/>
              </a:ext>
            </a:extLst>
          </p:cNvPr>
          <p:cNvSpPr txBox="1"/>
          <p:nvPr/>
        </p:nvSpPr>
        <p:spPr>
          <a:xfrm>
            <a:off x="10382250" y="6029325"/>
            <a:ext cx="13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(Meng </a:t>
            </a:r>
            <a:r>
              <a:rPr lang="en-US" sz="1400" b="1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en-US" sz="1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in. 2021)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993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F3EBC-638A-6DF3-D050-4607336D8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20" y="661975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Poziomy wytycznych i celi przejściowych dla NO2 zalecane przez WHO (2021) (µg/m³)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4F80365-B645-67E1-1CDF-5420FEEB1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819523"/>
              </p:ext>
            </p:extLst>
          </p:nvPr>
        </p:nvGraphicFramePr>
        <p:xfrm>
          <a:off x="4359683" y="2635501"/>
          <a:ext cx="7683326" cy="2950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8561">
                  <a:extLst>
                    <a:ext uri="{9D8B030D-6E8A-4147-A177-3AD203B41FA5}">
                      <a16:colId xmlns:a16="http://schemas.microsoft.com/office/drawing/2014/main" val="6593179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886536621"/>
                    </a:ext>
                  </a:extLst>
                </a:gridCol>
                <a:gridCol w="2135015">
                  <a:extLst>
                    <a:ext uri="{9D8B030D-6E8A-4147-A177-3AD203B41FA5}">
                      <a16:colId xmlns:a16="http://schemas.microsoft.com/office/drawing/2014/main" val="1466723391"/>
                    </a:ext>
                  </a:extLst>
                </a:gridCol>
              </a:tblGrid>
              <a:tr h="919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Rekomendacja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Średnia roczna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600" kern="100" dirty="0">
                          <a:effectLst/>
                        </a:rPr>
                        <a:t>Średnia </a:t>
                      </a:r>
                      <a:endParaRPr lang="en-GB" sz="2600" kern="1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2600" kern="100" dirty="0">
                          <a:effectLst/>
                        </a:rPr>
                        <a:t>24-godz.*)</a:t>
                      </a:r>
                      <a:endParaRPr lang="en-GB" sz="2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extLst>
                  <a:ext uri="{0D108BD9-81ED-4DB2-BD59-A6C34878D82A}">
                    <a16:rowId xmlns:a16="http://schemas.microsoft.com/office/drawing/2014/main" val="1837690086"/>
                  </a:ext>
                </a:extLst>
              </a:tr>
              <a:tr h="496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Cel pośredni 1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40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120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extLst>
                  <a:ext uri="{0D108BD9-81ED-4DB2-BD59-A6C34878D82A}">
                    <a16:rowId xmlns:a16="http://schemas.microsoft.com/office/drawing/2014/main" val="3284176258"/>
                  </a:ext>
                </a:extLst>
              </a:tr>
              <a:tr h="496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Cel pośredni 2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30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50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extLst>
                  <a:ext uri="{0D108BD9-81ED-4DB2-BD59-A6C34878D82A}">
                    <a16:rowId xmlns:a16="http://schemas.microsoft.com/office/drawing/2014/main" val="1858001732"/>
                  </a:ext>
                </a:extLst>
              </a:tr>
              <a:tr h="4965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Cel pośredni 3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20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>
                          <a:effectLst/>
                        </a:rPr>
                        <a:t>-</a:t>
                      </a:r>
                      <a:endParaRPr lang="en-GB" sz="2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extLst>
                  <a:ext uri="{0D108BD9-81ED-4DB2-BD59-A6C34878D82A}">
                    <a16:rowId xmlns:a16="http://schemas.microsoft.com/office/drawing/2014/main" val="3966067108"/>
                  </a:ext>
                </a:extLst>
              </a:tr>
              <a:tr h="541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kern="100" dirty="0">
                          <a:effectLst/>
                        </a:rPr>
                        <a:t>Poziom wytycznej WHO</a:t>
                      </a:r>
                      <a:endParaRPr lang="en-GB" sz="2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b="1" kern="100" dirty="0">
                          <a:effectLst/>
                        </a:rPr>
                        <a:t>10</a:t>
                      </a:r>
                      <a:endParaRPr lang="en-GB" sz="29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600" b="1" kern="100" dirty="0">
                          <a:effectLst/>
                        </a:rPr>
                        <a:t>25</a:t>
                      </a:r>
                      <a:endParaRPr lang="en-GB" sz="29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915" marR="177915" marT="0" marB="0"/>
                </a:tc>
                <a:extLst>
                  <a:ext uri="{0D108BD9-81ED-4DB2-BD59-A6C34878D82A}">
                    <a16:rowId xmlns:a16="http://schemas.microsoft.com/office/drawing/2014/main" val="254380898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A03872A-0D28-E240-5956-86DCCE983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9" t="1000" r="31100"/>
          <a:stretch/>
        </p:blipFill>
        <p:spPr>
          <a:xfrm>
            <a:off x="8243888" y="117446"/>
            <a:ext cx="1449355" cy="2141043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nature, cloud&#10;&#10;Description automatically generated">
            <a:extLst>
              <a:ext uri="{FF2B5EF4-FFF2-40B4-BE49-F238E27FC236}">
                <a16:creationId xmlns:a16="http://schemas.microsoft.com/office/drawing/2014/main" id="{D8FDD238-9159-13C2-47BC-E34C068A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806" y="117447"/>
            <a:ext cx="1428108" cy="2141042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23FFC9-C9EA-A059-5966-B60FB39569EB}"/>
              </a:ext>
            </a:extLst>
          </p:cNvPr>
          <p:cNvSpPr txBox="1"/>
          <p:nvPr/>
        </p:nvSpPr>
        <p:spPr>
          <a:xfrm>
            <a:off x="4750197" y="5648814"/>
            <a:ext cx="479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*)</a:t>
            </a:r>
            <a:r>
              <a:rPr lang="pl-PL" sz="1800" dirty="0">
                <a:latin typeface="+mn-lt"/>
                <a:ea typeface="SimSun" panose="02010600030101010101" pitchFamily="2" charset="-122"/>
                <a:cs typeface="Calibri" panose="020F0502020204030204" pitchFamily="34" charset="0"/>
              </a:rPr>
              <a:t> 99. </a:t>
            </a:r>
            <a:r>
              <a:rPr lang="pl-PL" sz="1800" dirty="0" err="1">
                <a:latin typeface="+mn-lt"/>
                <a:ea typeface="SimSun" panose="02010600030101010101" pitchFamily="2" charset="-122"/>
                <a:cs typeface="Calibri" panose="020F0502020204030204" pitchFamily="34" charset="0"/>
              </a:rPr>
              <a:t>centyl</a:t>
            </a:r>
            <a:r>
              <a:rPr lang="pl-PL" sz="1800" dirty="0">
                <a:latin typeface="+mn-lt"/>
                <a:ea typeface="SimSun" panose="02010600030101010101" pitchFamily="2" charset="-122"/>
              </a:rPr>
              <a:t> (tzn. </a:t>
            </a:r>
            <a:r>
              <a:rPr lang="pl-PL" sz="1800" dirty="0">
                <a:latin typeface="+mn-lt"/>
                <a:ea typeface="SimSun" panose="02010600030101010101" pitchFamily="2" charset="-122"/>
                <a:cs typeface="Calibri" panose="020F0502020204030204" pitchFamily="34" charset="0"/>
              </a:rPr>
              <a:t>3</a:t>
            </a:r>
            <a:r>
              <a:rPr lang="pl-PL" sz="1800" dirty="0">
                <a:latin typeface="+mn-lt"/>
                <a:ea typeface="SimSun" panose="02010600030101010101" pitchFamily="2" charset="-122"/>
              </a:rPr>
              <a:t>–</a:t>
            </a:r>
            <a:r>
              <a:rPr lang="pl-PL" sz="1800" dirty="0">
                <a:latin typeface="+mn-lt"/>
                <a:ea typeface="SimSun" panose="02010600030101010101" pitchFamily="2" charset="-122"/>
                <a:cs typeface="Calibri" panose="020F0502020204030204" pitchFamily="34" charset="0"/>
              </a:rPr>
              <a:t>4</a:t>
            </a:r>
            <a:r>
              <a:rPr lang="pl-PL" sz="1800" dirty="0">
                <a:latin typeface="+mn-lt"/>
                <a:ea typeface="SimSun" panose="02010600030101010101" pitchFamily="2" charset="-122"/>
              </a:rPr>
              <a:t> dni przekroczenia w roku).</a:t>
            </a:r>
            <a:endParaRPr lang="en-GB" sz="1800" dirty="0">
              <a:latin typeface="+mn-lt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2A711F5-A84D-0A6C-C2A3-A09F48BF7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180" y="6314509"/>
            <a:ext cx="5241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0" i="1" dirty="0"/>
              <a:t>Polska </a:t>
            </a:r>
            <a:r>
              <a:rPr lang="en-GB" altLang="en-US" sz="1200" b="0" i="1" dirty="0" err="1"/>
              <a:t>wersja</a:t>
            </a:r>
            <a:r>
              <a:rPr lang="en-GB" altLang="en-US" sz="1200" b="0" i="1" dirty="0"/>
              <a:t> </a:t>
            </a:r>
            <a:r>
              <a:rPr lang="en-GB" altLang="en-US" sz="1200" b="0" i="1" dirty="0" err="1"/>
              <a:t>streszczenia</a:t>
            </a:r>
            <a:r>
              <a:rPr lang="en-GB" altLang="en-US" sz="1200" b="0" i="1" dirty="0"/>
              <a:t>: </a:t>
            </a:r>
            <a:r>
              <a:rPr lang="en-GB" altLang="en-US" sz="1200" b="0" i="1" dirty="0">
                <a:hlinkClick r:id="rId4"/>
              </a:rPr>
              <a:t>https://apps.who.int/iris/handle/10665/346559</a:t>
            </a:r>
            <a:endParaRPr lang="en-GB" altLang="en-US" sz="1200" b="0" i="1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4DA28F2-282C-5362-AEE2-6E29203B6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314509"/>
            <a:ext cx="3313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200" b="0" i="1">
                <a:hlinkClick r:id="rId5"/>
              </a:rPr>
              <a:t>https://apps.who.int/iris/handle/10665/345329</a:t>
            </a:r>
            <a:r>
              <a:rPr lang="en-GB" altLang="en-US" sz="1200" b="0" i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209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BE6E-E698-99F8-81D0-2B527470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14913"/>
            <a:ext cx="4678150" cy="1325563"/>
          </a:xfrm>
        </p:spPr>
        <p:txBody>
          <a:bodyPr>
            <a:noAutofit/>
          </a:bodyPr>
          <a:lstStyle/>
          <a:p>
            <a:r>
              <a:rPr lang="pl-PL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Ś</a:t>
            </a:r>
            <a:r>
              <a:rPr lang="pl-PL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rednie roczne stężenia NO2 mierzone w krajach europejskich w roku 2020 </a:t>
            </a:r>
            <a:endParaRPr lang="en-GB" sz="3200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8F88BA-3CE3-0AE2-8137-F0ACE6489714}"/>
              </a:ext>
            </a:extLst>
          </p:cNvPr>
          <p:cNvGrpSpPr/>
          <p:nvPr/>
        </p:nvGrpSpPr>
        <p:grpSpPr>
          <a:xfrm>
            <a:off x="5405438" y="191099"/>
            <a:ext cx="6857048" cy="6666901"/>
            <a:chOff x="0" y="0"/>
            <a:chExt cx="6848061" cy="6517016"/>
          </a:xfrm>
        </p:grpSpPr>
        <p:pic>
          <p:nvPicPr>
            <p:cNvPr id="5" name="Picture 4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919F9137-5813-8F2D-7B59-39FEF5548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63" t="5712" r="27100" b="68553"/>
            <a:stretch/>
          </p:blipFill>
          <p:spPr bwMode="auto">
            <a:xfrm>
              <a:off x="0" y="0"/>
              <a:ext cx="6848061" cy="64996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A0E4C5A-F4BA-2516-C083-D80B51A16843}"/>
                </a:ext>
              </a:extLst>
            </p:cNvPr>
            <p:cNvSpPr txBox="1"/>
            <p:nvPr/>
          </p:nvSpPr>
          <p:spPr>
            <a:xfrm>
              <a:off x="4999222" y="6089662"/>
              <a:ext cx="1137086" cy="4273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9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µg/m³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A32087-9203-52C6-1ED1-736CEC27E7FC}"/>
                </a:ext>
              </a:extLst>
            </p:cNvPr>
            <p:cNvSpPr/>
            <p:nvPr/>
          </p:nvSpPr>
          <p:spPr>
            <a:xfrm>
              <a:off x="1078395" y="2051513"/>
              <a:ext cx="524083" cy="1793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D45D44F-DFB8-A7DE-D171-9C586C546C59}"/>
              </a:ext>
            </a:extLst>
          </p:cNvPr>
          <p:cNvSpPr txBox="1"/>
          <p:nvPr/>
        </p:nvSpPr>
        <p:spPr>
          <a:xfrm>
            <a:off x="528638" y="5972323"/>
            <a:ext cx="4252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https://www.eea.europa.eu/publications/status-of-air-quality-in-Europe-2022/europes-air-quality-status-2022</a:t>
            </a:r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312B7A-C140-CDA4-016C-42858DDD8AD4}"/>
              </a:ext>
            </a:extLst>
          </p:cNvPr>
          <p:cNvSpPr txBox="1"/>
          <p:nvPr/>
        </p:nvSpPr>
        <p:spPr>
          <a:xfrm>
            <a:off x="651633" y="3416486"/>
            <a:ext cx="609600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Polska: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redna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ważona pop: 13,1 µg/m³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3ci </a:t>
            </a:r>
            <a:r>
              <a:rPr lang="pl-P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kwartyl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18 µg/m³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71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3956150-ACE8-F330-5838-5F6341425C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176175"/>
              </p:ext>
            </p:extLst>
          </p:nvPr>
        </p:nvGraphicFramePr>
        <p:xfrm>
          <a:off x="823913" y="3068240"/>
          <a:ext cx="10896600" cy="3160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6615">
                  <a:extLst>
                    <a:ext uri="{9D8B030D-6E8A-4147-A177-3AD203B41FA5}">
                      <a16:colId xmlns:a16="http://schemas.microsoft.com/office/drawing/2014/main" val="2344892809"/>
                    </a:ext>
                  </a:extLst>
                </a:gridCol>
                <a:gridCol w="2917138">
                  <a:extLst>
                    <a:ext uri="{9D8B030D-6E8A-4147-A177-3AD203B41FA5}">
                      <a16:colId xmlns:a16="http://schemas.microsoft.com/office/drawing/2014/main" val="402208401"/>
                    </a:ext>
                  </a:extLst>
                </a:gridCol>
                <a:gridCol w="3012847">
                  <a:extLst>
                    <a:ext uri="{9D8B030D-6E8A-4147-A177-3AD203B41FA5}">
                      <a16:colId xmlns:a16="http://schemas.microsoft.com/office/drawing/2014/main" val="3051517320"/>
                    </a:ext>
                  </a:extLst>
                </a:gridCol>
              </a:tblGrid>
              <a:tr h="745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 dirty="0">
                          <a:effectLst/>
                        </a:rPr>
                        <a:t>Zachorowania na: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 dirty="0">
                          <a:effectLst/>
                        </a:rPr>
                        <a:t>% związany z NO2 (średnio w Polsce)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Minimalny % związany z NO2 wśród ¼ mieszkańców z najwyższym NO2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503537"/>
                  </a:ext>
                </a:extLst>
              </a:tr>
              <a:tr h="24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 dirty="0">
                          <a:effectLst/>
                        </a:rPr>
                        <a:t>Astmę (dzieci)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2,9 (0,3 – 5,7)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7,3 (0,8 – 14,1)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3832053"/>
                  </a:ext>
                </a:extLst>
              </a:tr>
              <a:tr h="24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Ostre infekcje dróg oddechowych (dzieci)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2,6 (0,9 – 5,5)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6,7 (2,3 – 11,2)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007815"/>
                  </a:ext>
                </a:extLst>
              </a:tr>
              <a:tr h="24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 dirty="0">
                          <a:effectLst/>
                        </a:rPr>
                        <a:t>Astmę (dorośli) (wg. </a:t>
                      </a:r>
                      <a:r>
                        <a:rPr lang="pl-PL" sz="2000" kern="100" dirty="0" err="1">
                          <a:effectLst/>
                        </a:rPr>
                        <a:t>Liu</a:t>
                      </a:r>
                      <a:r>
                        <a:rPr lang="pl-PL" sz="2000" kern="100" dirty="0">
                          <a:effectLst/>
                        </a:rPr>
                        <a:t> i in. 2021a)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4,8 (2,9 – 6,7)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11,8 (7,3 – 16,4)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6294465"/>
                  </a:ext>
                </a:extLst>
              </a:tr>
              <a:tr h="493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Przewlekłe obturacyjne choroby płuc (wg. Liu i in. 2021b)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3,2 (1,8 – 4,5)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 dirty="0">
                          <a:effectLst/>
                        </a:rPr>
                        <a:t>8,0 (4,6 – 11,2)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574657"/>
                  </a:ext>
                </a:extLst>
              </a:tr>
              <a:tr h="24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Cukrzyca (wiek 65+) (wg. Sade i in. 2023)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>
                          <a:effectLst/>
                        </a:rPr>
                        <a:t>1,8 (1,6 – 1,9)</a:t>
                      </a:r>
                      <a:endParaRPr lang="en-GB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kern="100" dirty="0">
                          <a:effectLst/>
                        </a:rPr>
                        <a:t>4,5 (4,1 – 4,8)</a:t>
                      </a:r>
                      <a:endParaRPr lang="en-GB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1169063"/>
                  </a:ext>
                </a:extLst>
              </a:tr>
              <a:tr h="240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ZGONY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 (0,3 – 1,2)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 (0,8 – 3,1)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123726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FB97D6A-F994-FF29-EA45-FB6C00E2D4CD}"/>
              </a:ext>
            </a:extLst>
          </p:cNvPr>
          <p:cNvSpPr txBox="1"/>
          <p:nvPr/>
        </p:nvSpPr>
        <p:spPr>
          <a:xfrm>
            <a:off x="773384" y="1894552"/>
            <a:ext cx="10730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EEA 2022: </a:t>
            </a:r>
            <a:r>
              <a:rPr lang="en-GB" sz="2000" b="1" dirty="0" err="1"/>
              <a:t>Przypisane</a:t>
            </a:r>
            <a:r>
              <a:rPr lang="en-GB" sz="2000" b="1" dirty="0"/>
              <a:t> </a:t>
            </a:r>
            <a:r>
              <a:rPr lang="pl-PL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narażeniu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/>
              <a:t>NO2 &gt;WHO AQG w 2020 r.: </a:t>
            </a:r>
            <a:r>
              <a:rPr lang="en-GB" sz="2000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3400 zgonów</a:t>
            </a:r>
            <a:endParaRPr lang="en-GB" sz="2000" b="1" kern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r>
              <a:rPr lang="pl-PL" sz="2000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38500 utraconych lat życia</a:t>
            </a:r>
            <a:endParaRPr lang="en-GB" sz="20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BE36CD-008C-1F13-94B7-0F0F96EE2BD3}"/>
              </a:ext>
            </a:extLst>
          </p:cNvPr>
          <p:cNvSpPr txBox="1">
            <a:spLocks/>
          </p:cNvSpPr>
          <p:nvPr/>
        </p:nvSpPr>
        <p:spPr>
          <a:xfrm>
            <a:off x="890588" y="103187"/>
            <a:ext cx="10829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Odsetek zachorowań na wybrane choroby związany z narażeniem na NO2 przekraczającym poziom wytycznej WHO </a:t>
            </a:r>
            <a:r>
              <a:rPr lang="en-GB" sz="2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 µg/m³) </a:t>
            </a:r>
            <a:r>
              <a:rPr lang="pl-PL" sz="2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Polsce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E3FC2-3EB2-27E8-A05D-E9BC10C6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7" y="109537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rgbClr val="FF0000"/>
                </a:solidFill>
              </a:rPr>
              <a:t>Podsumowanie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661FF4-5D2C-210A-8531-5B007501E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Wiedza o skutkach zdrowotnych zanieczyszczenia powietrza dwutlenkiem azotu znacznie się powiększyła w ostatnich 10-15 latach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Stwierdzono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szkodliwy wpływ narażenia </a:t>
            </a:r>
            <a:r>
              <a:rPr lang="en-GB" sz="2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NO2 </a:t>
            </a:r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układ oddechowy </a:t>
            </a:r>
            <a:endParaRPr lang="en-GB" sz="20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możliwość związku zachorowalności na cukrzycę z narażeniem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NO2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0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otwierdz</a:t>
            </a:r>
            <a:r>
              <a:rPr lang="en-GB" sz="20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ony</a:t>
            </a:r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związek umieralności, zarówno oddechowej jak i krążeniowej, z narażeniem,</a:t>
            </a:r>
            <a:endParaRPr lang="en-GB" sz="20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szkodliwe oddziaływanie na zdrowie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występuje nawet przy bardzo niskich stężeniach NO2</a:t>
            </a:r>
            <a:endParaRPr lang="en-GB" sz="1600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GB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 </a:t>
            </a:r>
            <a:r>
              <a:rPr lang="pl-PL" sz="1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niezależne od wpływu innych zanieczyszczeń powietrza</a:t>
            </a:r>
            <a:r>
              <a:rPr lang="pl-PL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Blisko ¾ populacji Polski zamieszkuje na terenach, na których wytyczne </a:t>
            </a:r>
            <a:r>
              <a:rPr lang="en-GB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z 2021 r </a:t>
            </a:r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są przekraczane.</a:t>
            </a:r>
            <a:endParaRPr lang="en-GB" sz="20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Mieszkańcy centralnych dzielnic dużych miast, zwłaszcza ci mieszkający blisko dużych arterii komunikacyjnych, narażeni są na NO2 w poziomach ponad dwukrotnie wyższych niż te zalecane przez WHO</a:t>
            </a:r>
            <a:endParaRPr lang="en-GB" sz="20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drogowy jest dominującym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żródłem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NO2 w miastach</a:t>
            </a:r>
            <a:r>
              <a:rPr lang="en-GB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Polski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9128C-4B08-46D9-49F5-C75B1E92620F}"/>
              </a:ext>
            </a:extLst>
          </p:cNvPr>
          <p:cNvSpPr txBox="1"/>
          <p:nvPr/>
        </p:nvSpPr>
        <p:spPr>
          <a:xfrm>
            <a:off x="7104937" y="5917749"/>
            <a:ext cx="3804295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600" i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Dziękuję za uwagę</a:t>
            </a:r>
            <a:endParaRPr lang="en-GB" sz="3600" i="1" kern="1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B7DCE4-85ED-979F-4461-D85B72E26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259591"/>
              </p:ext>
            </p:extLst>
          </p:nvPr>
        </p:nvGraphicFramePr>
        <p:xfrm>
          <a:off x="3540003" y="211525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787BB7A-FC1E-02B4-66F5-6EDC000B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Emisja tlenków azotu do atmosfery w EU i Polsce wg. głównych sektorów gospodarczych w 2020 oraz </a:t>
            </a:r>
            <a:r>
              <a:rPr lang="pl-PL" sz="2800" b="1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emisj</a:t>
            </a:r>
            <a:r>
              <a:rPr lang="en-GB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NOx</a:t>
            </a:r>
            <a:r>
              <a:rPr lang="pl-PL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Polsce 2010-2020</a:t>
            </a:r>
            <a:endParaRPr lang="en-GB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EDE8C-BD5E-A660-5A53-31CF5282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3" t="46667" r="50567" b="18372"/>
          <a:stretch/>
        </p:blipFill>
        <p:spPr>
          <a:xfrm>
            <a:off x="7520091" y="2109787"/>
            <a:ext cx="4026868" cy="2781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F81D71-110A-20DD-1261-A9E58069988C}"/>
              </a:ext>
            </a:extLst>
          </p:cNvPr>
          <p:cNvSpPr txBox="1"/>
          <p:nvPr/>
        </p:nvSpPr>
        <p:spPr>
          <a:xfrm>
            <a:off x="6147276" y="5178117"/>
            <a:ext cx="544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https://www.eea.europa.eu/themes/air/country-fact-sheets/2021-country-fact-sheets/poland</a:t>
            </a:r>
            <a:r>
              <a:rPr lang="en-GB" dirty="0"/>
              <a:t>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043BEC2-B985-1D28-0B56-84C8EB3FFD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669810"/>
              </p:ext>
            </p:extLst>
          </p:nvPr>
        </p:nvGraphicFramePr>
        <p:xfrm>
          <a:off x="153135" y="21097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778F123-EBD1-6879-D52A-62C5D2832223}"/>
              </a:ext>
            </a:extLst>
          </p:cNvPr>
          <p:cNvSpPr txBox="1"/>
          <p:nvPr/>
        </p:nvSpPr>
        <p:spPr>
          <a:xfrm>
            <a:off x="292608" y="5178117"/>
            <a:ext cx="4216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https://www.eea.europa.eu/publications/air-quality-in-europe-2022/sources-and-emissions-of-air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28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28AEB-4030-0E91-9B3E-3B8F788A3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1" t="41628" r="7790" b="6977"/>
          <a:stretch/>
        </p:blipFill>
        <p:spPr>
          <a:xfrm>
            <a:off x="699864" y="1556762"/>
            <a:ext cx="4081686" cy="4100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CA098-C044-DA54-0AC5-75676BF08F01}"/>
              </a:ext>
            </a:extLst>
          </p:cNvPr>
          <p:cNvSpPr txBox="1"/>
          <p:nvPr/>
        </p:nvSpPr>
        <p:spPr>
          <a:xfrm>
            <a:off x="633966" y="5690339"/>
            <a:ext cx="440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3"/>
              </a:rPr>
              <a:t>https://www.eea.europa.eu/themes/air/country-fact-sheets/2021-country-fact-sheets/poland</a:t>
            </a:r>
            <a:r>
              <a:rPr lang="en-GB" sz="1400" dirty="0"/>
              <a:t> 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6114241-EEC1-508B-787E-86404F0DC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95" t="6368" r="34523" b="70654"/>
          <a:stretch/>
        </p:blipFill>
        <p:spPr bwMode="auto">
          <a:xfrm>
            <a:off x="6518275" y="874712"/>
            <a:ext cx="5673725" cy="6186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F6F42-6800-C8A4-126E-2F1EF3C525D3}"/>
              </a:ext>
            </a:extLst>
          </p:cNvPr>
          <p:cNvSpPr txBox="1"/>
          <p:nvPr/>
        </p:nvSpPr>
        <p:spPr>
          <a:xfrm>
            <a:off x="895627" y="491086"/>
            <a:ext cx="3819248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Roczne średnie stężenia NO2 wg. typu stacji pomiarowych w Polsce, 2011-2020</a:t>
            </a:r>
            <a:endParaRPr lang="en-GB" sz="20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D202D-7B9B-D998-11BC-B8B1A669191C}"/>
              </a:ext>
            </a:extLst>
          </p:cNvPr>
          <p:cNvSpPr txBox="1"/>
          <p:nvPr/>
        </p:nvSpPr>
        <p:spPr>
          <a:xfrm>
            <a:off x="7004491" y="29421"/>
            <a:ext cx="5187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Dobowe zmiany stężenia NO2 w stacjach w różnym stopniu narażonych na emisje z transportu drogowego we Wrocławiu w latach 2005-2018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D7335-7543-ADDA-FCE5-2C971823D459}"/>
              </a:ext>
            </a:extLst>
          </p:cNvPr>
          <p:cNvSpPr txBox="1"/>
          <p:nvPr/>
        </p:nvSpPr>
        <p:spPr>
          <a:xfrm>
            <a:off x="6338887" y="3606881"/>
            <a:ext cx="5853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https://mappingair.meteo.uni.wroc.pl/2020/05/zanieczyszczenia-powietrza-atmosferycznego-tlenkami-azotu/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882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F3464-1261-99E4-D7BA-329A86E6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Porównanie norm emisji tlenków azotu dla różnych norm EURO</a:t>
            </a:r>
            <a:endParaRPr lang="en-US" sz="24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6E1F00B-6507-BA07-EEE7-9F3D1AD3C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83" t="13524" r="36683" b="70129"/>
          <a:stretch/>
        </p:blipFill>
        <p:spPr bwMode="auto">
          <a:xfrm>
            <a:off x="4210691" y="209006"/>
            <a:ext cx="7864631" cy="628062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3DD43-964B-D216-96DD-0CEB2EAB3F7D}"/>
              </a:ext>
            </a:extLst>
          </p:cNvPr>
          <p:cNvSpPr txBox="1"/>
          <p:nvPr/>
        </p:nvSpPr>
        <p:spPr>
          <a:xfrm>
            <a:off x="4791076" y="6280839"/>
            <a:ext cx="7072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u="sng" kern="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https://www.eea.europa.eu/media/infographics/comparison-of-nox-emission-standards/view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33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E3D8A-286C-A719-6810-689E6A2F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9250490" cy="1076914"/>
          </a:xfrm>
        </p:spPr>
        <p:txBody>
          <a:bodyPr anchor="ctr">
            <a:normAutofit/>
          </a:bodyPr>
          <a:lstStyle/>
          <a:p>
            <a:r>
              <a:rPr lang="pl-PL" sz="28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 oceny przyczynowości związku zdrowia z narażeniem na NO2 przez US EPA (US EPA 2016)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2BD0DC-3F30-E891-4DBF-0A2B6C36CB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196474"/>
              </p:ext>
            </p:extLst>
          </p:nvPr>
        </p:nvGraphicFramePr>
        <p:xfrm>
          <a:off x="673278" y="1746202"/>
          <a:ext cx="8189735" cy="4497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7772">
                  <a:extLst>
                    <a:ext uri="{9D8B030D-6E8A-4147-A177-3AD203B41FA5}">
                      <a16:colId xmlns:a16="http://schemas.microsoft.com/office/drawing/2014/main" val="2960548886"/>
                    </a:ext>
                  </a:extLst>
                </a:gridCol>
                <a:gridCol w="1700212">
                  <a:extLst>
                    <a:ext uri="{9D8B030D-6E8A-4147-A177-3AD203B41FA5}">
                      <a16:colId xmlns:a16="http://schemas.microsoft.com/office/drawing/2014/main" val="2772289847"/>
                    </a:ext>
                  </a:extLst>
                </a:gridCol>
                <a:gridCol w="2571751">
                  <a:extLst>
                    <a:ext uri="{9D8B030D-6E8A-4147-A177-3AD203B41FA5}">
                      <a16:colId xmlns:a16="http://schemas.microsoft.com/office/drawing/2014/main" val="950588969"/>
                    </a:ext>
                  </a:extLst>
                </a:gridCol>
              </a:tblGrid>
              <a:tr h="323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Wpływ na zdrowie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Związek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Zmiana oceny od 2008 r. 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3058212946"/>
                  </a:ext>
                </a:extLst>
              </a:tr>
              <a:tr h="32395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Narażenie krótkookresowe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610072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Choroby oddechowe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Przyczynowy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1957082998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Choroby krążeniowe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Sugerowany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2957808372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Zgony ogółem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Sugerowany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0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4270433731"/>
                  </a:ext>
                </a:extLst>
              </a:tr>
              <a:tr h="32395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Narażenie długookresowe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874045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Choroby oddechowe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Prawdopodobny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3614404500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Choroby krążeniowe i cukrzyca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Sugerowany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1204279570"/>
                  </a:ext>
                </a:extLst>
              </a:tr>
              <a:tr h="286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Urodzenia i rozrodczość: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 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 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1011454019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Płodność i ciąża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Niedostateczny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0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1031126234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Zdrowie noworodka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Sugerowany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1347806699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Rozwój dziecka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Niedostateczny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0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2103426108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Zgony ogółem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Sugerowany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835364280"/>
                  </a:ext>
                </a:extLst>
              </a:tr>
              <a:tr h="323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>
                          <a:effectLst/>
                        </a:rPr>
                        <a:t>Nowotwory</a:t>
                      </a:r>
                      <a:endParaRPr lang="en-GB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Sugerowany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700" dirty="0">
                          <a:effectLst/>
                        </a:rPr>
                        <a:t>+</a:t>
                      </a:r>
                      <a:endParaRPr lang="en-GB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602" marR="102602" marT="0" marB="0"/>
                </a:tc>
                <a:extLst>
                  <a:ext uri="{0D108BD9-81ED-4DB2-BD59-A6C34878D82A}">
                    <a16:rowId xmlns:a16="http://schemas.microsoft.com/office/drawing/2014/main" val="245531983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6282684-B522-9F78-6D2C-FF61F20A4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39" t="3858" r="33066" b="69514"/>
          <a:stretch/>
        </p:blipFill>
        <p:spPr>
          <a:xfrm>
            <a:off x="8939213" y="1679987"/>
            <a:ext cx="3275410" cy="41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A1E534F-8117-5BF5-FBE9-C4B4A45BE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615"/>
          <a:stretch/>
        </p:blipFill>
        <p:spPr>
          <a:xfrm>
            <a:off x="175042" y="1470773"/>
            <a:ext cx="12097048" cy="4958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483AB-4618-6BF0-4E3D-A1865ED89CC4}"/>
              </a:ext>
            </a:extLst>
          </p:cNvPr>
          <p:cNvSpPr txBox="1"/>
          <p:nvPr/>
        </p:nvSpPr>
        <p:spPr>
          <a:xfrm>
            <a:off x="1022277" y="452900"/>
            <a:ext cx="104372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Zachorowania dzieci na astmę a długookresowe  narażenie na NO2</a:t>
            </a:r>
            <a:r>
              <a:rPr lang="en-GB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</a:p>
          <a:p>
            <a:r>
              <a:rPr lang="pl-PL" sz="2800" b="1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metaanaliza dostępnych badań kohortowych</a:t>
            </a:r>
            <a:endParaRPr lang="en-GB" sz="2800" b="1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25341-7BC6-9E91-354E-7493F50DEBE6}"/>
              </a:ext>
            </a:extLst>
          </p:cNvPr>
          <p:cNvSpPr txBox="1"/>
          <p:nvPr/>
        </p:nvSpPr>
        <p:spPr>
          <a:xfrm>
            <a:off x="10348914" y="6492678"/>
            <a:ext cx="1398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Khreis</a:t>
            </a:r>
            <a:r>
              <a:rPr lang="en-GB" sz="1400" dirty="0"/>
              <a:t> et al 2018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7B01E-5CA6-822F-238F-637CC8E71CA2}"/>
                  </a:ext>
                </a:extLst>
              </p14:cNvPr>
              <p14:cNvContentPartPr/>
              <p14:nvPr/>
            </p14:nvContentPartPr>
            <p14:xfrm>
              <a:off x="6924742" y="5790862"/>
              <a:ext cx="1305000" cy="38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7B01E-5CA6-822F-238F-637CC8E71C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0742" y="5683222"/>
                <a:ext cx="14126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53E37EF-B823-A025-C7BA-8110F40A1423}"/>
                  </a:ext>
                </a:extLst>
              </p14:cNvPr>
              <p14:cNvContentPartPr/>
              <p14:nvPr/>
            </p14:nvContentPartPr>
            <p14:xfrm>
              <a:off x="6948502" y="5661982"/>
              <a:ext cx="1271520" cy="39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53E37EF-B823-A025-C7BA-8110F40A14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4502" y="5553982"/>
                <a:ext cx="137916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61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719EB3A1-32D9-72F1-6B46-97D59AB46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78" t="19401" r="39872" b="15698"/>
          <a:stretch/>
        </p:blipFill>
        <p:spPr bwMode="auto">
          <a:xfrm rot="5400000">
            <a:off x="3761639" y="-1930810"/>
            <a:ext cx="4887854" cy="1104101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F5201-13FF-2455-73A6-B35447F9B3BF}"/>
              </a:ext>
            </a:extLst>
          </p:cNvPr>
          <p:cNvSpPr txBox="1"/>
          <p:nvPr/>
        </p:nvSpPr>
        <p:spPr>
          <a:xfrm>
            <a:off x="1209731" y="310647"/>
            <a:ext cx="9991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Ostre infekcje dolnych dróg oddechowych</a:t>
            </a:r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dzieci</a:t>
            </a:r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długookresowe  narażenie na NO2</a:t>
            </a:r>
            <a:r>
              <a:rPr lang="en-GB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28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metaanaliza dostępnych badań kohortowych</a:t>
            </a:r>
            <a:endParaRPr lang="en-GB" sz="2800" b="1" kern="1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90D65-E579-3E6E-ED4B-D7A8248D6EA0}"/>
              </a:ext>
            </a:extLst>
          </p:cNvPr>
          <p:cNvSpPr txBox="1"/>
          <p:nvPr/>
        </p:nvSpPr>
        <p:spPr>
          <a:xfrm>
            <a:off x="1310427" y="5998443"/>
            <a:ext cx="1019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u="none" strike="noStrike" baseline="0" dirty="0">
                <a:latin typeface="GillSans"/>
              </a:rPr>
              <a:t>HEI Panel on the Health Effects of Long-Term Exposure to Traffic-Related Air Pollution. 2022. </a:t>
            </a:r>
            <a:r>
              <a:rPr lang="en-GB" sz="1400" b="0" i="0" u="none" strike="noStrike" baseline="0" dirty="0">
                <a:latin typeface="GillSans"/>
              </a:rPr>
              <a:t>Systematic Review and Meta-analysis </a:t>
            </a:r>
            <a:r>
              <a:rPr lang="en-US" sz="1400" b="0" i="0" u="none" strike="noStrike" baseline="0" dirty="0">
                <a:latin typeface="GillSans"/>
              </a:rPr>
              <a:t>of Selected Health Effects of Long-Term Exposure to Traffic-Related Air Pollution. Special Report 23. Boston, </a:t>
            </a:r>
            <a:r>
              <a:rPr lang="en-US" sz="1400" b="0" i="0" u="none" strike="noStrike" baseline="0" dirty="0" err="1">
                <a:latin typeface="GillSans"/>
              </a:rPr>
              <a:t>MA:Health</a:t>
            </a:r>
            <a:r>
              <a:rPr lang="en-US" sz="1400" b="0" i="0" u="none" strike="noStrike" baseline="0" dirty="0">
                <a:latin typeface="GillSans"/>
              </a:rPr>
              <a:t> Effects Institute</a:t>
            </a:r>
            <a:endParaRPr lang="en-GB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06D1E32-D755-9942-1489-1FCC42678551}"/>
                  </a:ext>
                </a:extLst>
              </p14:cNvPr>
              <p14:cNvContentPartPr/>
              <p14:nvPr/>
            </p14:nvContentPartPr>
            <p14:xfrm>
              <a:off x="9435742" y="4737862"/>
              <a:ext cx="12535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06D1E32-D755-9942-1489-1FCC42678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2102" y="4630222"/>
                <a:ext cx="13611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9620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7F5201-13FF-2455-73A6-B35447F9B3BF}"/>
              </a:ext>
            </a:extLst>
          </p:cNvPr>
          <p:cNvSpPr txBox="1"/>
          <p:nvPr/>
        </p:nvSpPr>
        <p:spPr>
          <a:xfrm>
            <a:off x="213290" y="200919"/>
            <a:ext cx="6863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Zachorowania</a:t>
            </a:r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osób dorosłych na astmę </a:t>
            </a:r>
            <a:r>
              <a:rPr lang="pl-PL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długookresowe  narażenie na NO2</a:t>
            </a:r>
            <a:r>
              <a:rPr lang="en-GB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28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metaanaliza dostępnych badań kohortowych</a:t>
            </a:r>
            <a:endParaRPr lang="en-GB" sz="2800" b="1" kern="1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90D65-E579-3E6E-ED4B-D7A8248D6EA0}"/>
              </a:ext>
            </a:extLst>
          </p:cNvPr>
          <p:cNvSpPr txBox="1"/>
          <p:nvPr/>
        </p:nvSpPr>
        <p:spPr>
          <a:xfrm>
            <a:off x="213290" y="5550768"/>
            <a:ext cx="6138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u="none" strike="noStrike" baseline="0" dirty="0">
                <a:latin typeface="GillSans"/>
              </a:rPr>
              <a:t>HEI Panel on the Health Effects of Long-Term Exposure to Traffic-Related Air Pollution. 2022. </a:t>
            </a:r>
            <a:r>
              <a:rPr lang="en-GB" sz="1400" b="0" i="0" u="none" strike="noStrike" baseline="0" dirty="0">
                <a:latin typeface="GillSans"/>
              </a:rPr>
              <a:t>Systematic Review and Meta-analysis </a:t>
            </a:r>
            <a:r>
              <a:rPr lang="en-US" sz="1400" b="0" i="0" u="none" strike="noStrike" baseline="0" dirty="0">
                <a:latin typeface="GillSans"/>
              </a:rPr>
              <a:t>of Selected Health Effects of Long-Term Exposure to Traffic-Related Air Pollution. Special Report 23. Boston, </a:t>
            </a:r>
            <a:r>
              <a:rPr lang="en-US" sz="1400" b="0" i="0" u="none" strike="noStrike" baseline="0" dirty="0" err="1">
                <a:latin typeface="GillSans"/>
              </a:rPr>
              <a:t>MA:Health</a:t>
            </a:r>
            <a:r>
              <a:rPr lang="en-US" sz="1400" b="0" i="0" u="none" strike="noStrike" baseline="0" dirty="0">
                <a:latin typeface="GillSans"/>
              </a:rPr>
              <a:t> Effects Institute</a:t>
            </a:r>
            <a:endParaRPr lang="en-GB" sz="1400" dirty="0"/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2381F53-BD87-B9A5-89D0-EA8DAB0E8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64" t="40860" r="18552" b="20707"/>
          <a:stretch/>
        </p:blipFill>
        <p:spPr bwMode="auto">
          <a:xfrm>
            <a:off x="213290" y="1600200"/>
            <a:ext cx="7995536" cy="3848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EE14E76-7C81-8874-6252-B1CEBB3BE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80" t="43484" r="27678" b="25017"/>
          <a:stretch/>
        </p:blipFill>
        <p:spPr bwMode="auto">
          <a:xfrm>
            <a:off x="8144142" y="2845344"/>
            <a:ext cx="3931699" cy="2310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405D22-D6D0-4F9B-087C-68EF9167BE47}"/>
              </a:ext>
            </a:extLst>
          </p:cNvPr>
          <p:cNvSpPr txBox="1"/>
          <p:nvPr/>
        </p:nvSpPr>
        <p:spPr>
          <a:xfrm>
            <a:off x="8459507" y="1286769"/>
            <a:ext cx="3616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Zależność zapadalności na astmę od </a:t>
            </a:r>
            <a:r>
              <a:rPr lang="pl-PL" sz="20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długookresowego</a:t>
            </a:r>
            <a:r>
              <a:rPr lang="pl-PL" sz="2000" b="1" kern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narażenia na NO2 oszacowana w badaniu ELAPSE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42900-CEEE-6560-9560-24A87112E41D}"/>
              </a:ext>
            </a:extLst>
          </p:cNvPr>
          <p:cNvSpPr txBox="1"/>
          <p:nvPr/>
        </p:nvSpPr>
        <p:spPr>
          <a:xfrm>
            <a:off x="9921827" y="5805128"/>
            <a:ext cx="2270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Liu</a:t>
            </a:r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in..</a:t>
            </a:r>
            <a:r>
              <a:rPr lang="en-GB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</a:t>
            </a:r>
            <a:r>
              <a:rPr lang="en-GB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Respir J</a:t>
            </a:r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2021).</a:t>
            </a:r>
            <a:endParaRPr lang="en-GB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6DBB011-E812-3174-7B8C-6A0C34690DCC}"/>
                  </a:ext>
                </a:extLst>
              </p14:cNvPr>
              <p14:cNvContentPartPr/>
              <p14:nvPr/>
            </p14:nvContentPartPr>
            <p14:xfrm>
              <a:off x="6124462" y="4104982"/>
              <a:ext cx="1202400" cy="15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6DBB011-E812-3174-7B8C-6A0C34690D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0462" y="3996982"/>
                <a:ext cx="1310040" cy="2311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4714FF8-BF7C-CCEC-A674-14B1DCB109E0}"/>
              </a:ext>
            </a:extLst>
          </p:cNvPr>
          <p:cNvSpPr txBox="1"/>
          <p:nvPr/>
        </p:nvSpPr>
        <p:spPr>
          <a:xfrm>
            <a:off x="8569753" y="5311114"/>
            <a:ext cx="3506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RR=1,17, 95% CI: 1,10 – 1,25</a:t>
            </a:r>
            <a:r>
              <a:rPr lang="en-GB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10 µg/m³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22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7F5201-13FF-2455-73A6-B35447F9B3BF}"/>
              </a:ext>
            </a:extLst>
          </p:cNvPr>
          <p:cNvSpPr txBox="1"/>
          <p:nvPr/>
        </p:nvSpPr>
        <p:spPr>
          <a:xfrm>
            <a:off x="190828" y="38939"/>
            <a:ext cx="5614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Zachorowania</a:t>
            </a:r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osób dorosłych na </a:t>
            </a:r>
            <a:r>
              <a:rPr lang="en-GB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POChP</a:t>
            </a:r>
            <a:r>
              <a:rPr lang="en-GB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pl-PL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długookresowe  narażenie na NO2</a:t>
            </a:r>
            <a:r>
              <a:rPr lang="en-GB" sz="2800" b="1" kern="1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28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metaanaliza dostępnych badań kohortowych</a:t>
            </a:r>
            <a:endParaRPr lang="en-GB" sz="2800" b="1" kern="1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GB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90D65-E579-3E6E-ED4B-D7A8248D6EA0}"/>
              </a:ext>
            </a:extLst>
          </p:cNvPr>
          <p:cNvSpPr txBox="1"/>
          <p:nvPr/>
        </p:nvSpPr>
        <p:spPr>
          <a:xfrm>
            <a:off x="123825" y="5627478"/>
            <a:ext cx="5221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u="none" strike="noStrike" baseline="0" dirty="0">
                <a:latin typeface="GillSans"/>
              </a:rPr>
              <a:t>HEI Panel on the Health Effects of Long-Term Exposure to Traffic-Related Air Pollution. 2022. </a:t>
            </a:r>
            <a:r>
              <a:rPr lang="en-GB" sz="1400" b="0" i="0" u="none" strike="noStrike" baseline="0" dirty="0">
                <a:latin typeface="GillSans"/>
              </a:rPr>
              <a:t>Systematic Review and Meta-analysis </a:t>
            </a:r>
            <a:r>
              <a:rPr lang="en-US" sz="1400" b="0" i="0" u="none" strike="noStrike" baseline="0" dirty="0">
                <a:latin typeface="GillSans"/>
              </a:rPr>
              <a:t>of Selected Health Effects of Long-Term Exposure to Traffic-Related Air Pollution. Special Report 23. Boston, </a:t>
            </a:r>
            <a:r>
              <a:rPr lang="en-US" sz="1400" b="0" i="0" u="none" strike="noStrike" baseline="0" dirty="0" err="1">
                <a:latin typeface="GillSans"/>
              </a:rPr>
              <a:t>MA:Health</a:t>
            </a:r>
            <a:r>
              <a:rPr lang="en-US" sz="1400" b="0" i="0" u="none" strike="noStrike" baseline="0" dirty="0">
                <a:latin typeface="GillSans"/>
              </a:rPr>
              <a:t> Effects Institute</a:t>
            </a:r>
            <a:endParaRPr lang="en-GB" sz="1400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7942FE-54A1-5E29-3B0B-B7BE27170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42" t="35141" r="17306" b="24184"/>
          <a:stretch/>
        </p:blipFill>
        <p:spPr bwMode="auto">
          <a:xfrm>
            <a:off x="123825" y="1780085"/>
            <a:ext cx="5972175" cy="3847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BDCBB-7875-2A03-8687-68DC0C377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85" t="46171" r="14879" b="17943"/>
          <a:stretch/>
        </p:blipFill>
        <p:spPr>
          <a:xfrm>
            <a:off x="6250280" y="1844476"/>
            <a:ext cx="5407014" cy="3960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4FD73-CDC2-FB10-5126-43D1F6B4DF47}"/>
              </a:ext>
            </a:extLst>
          </p:cNvPr>
          <p:cNvSpPr txBox="1"/>
          <p:nvPr/>
        </p:nvSpPr>
        <p:spPr>
          <a:xfrm>
            <a:off x="6881513" y="828813"/>
            <a:ext cx="4681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Zależność zapadalności na </a:t>
            </a:r>
            <a:r>
              <a:rPr lang="en-GB" sz="2000" b="1" kern="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POChP</a:t>
            </a:r>
            <a:r>
              <a:rPr lang="pl-PL" sz="2000" b="1" kern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pl-PL" sz="2000" b="1" kern="100" dirty="0">
                <a:solidFill>
                  <a:srgbClr val="FF0000"/>
                </a:solidFill>
                <a:cs typeface="Times New Roman" panose="02020603050405020304" pitchFamily="18" charset="0"/>
              </a:rPr>
              <a:t>długookresowego</a:t>
            </a:r>
            <a:r>
              <a:rPr lang="pl-PL" sz="2000" b="1" kern="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narażenia na NO2 oszacowana w badaniu ELAPSE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D52BB-7E33-4058-7C93-1E8045C4F5AD}"/>
              </a:ext>
            </a:extLst>
          </p:cNvPr>
          <p:cNvSpPr txBox="1"/>
          <p:nvPr/>
        </p:nvSpPr>
        <p:spPr>
          <a:xfrm>
            <a:off x="9669209" y="6273808"/>
            <a:ext cx="2141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Liu</a:t>
            </a:r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in.. </a:t>
            </a:r>
            <a:r>
              <a:rPr lang="en-GB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 Int </a:t>
            </a:r>
            <a:r>
              <a:rPr lang="pl-PL" sz="1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2021).</a:t>
            </a:r>
            <a:endParaRPr lang="en-GB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D5B44-5106-1B7E-EA7F-40DADA6D7A1A}"/>
              </a:ext>
            </a:extLst>
          </p:cNvPr>
          <p:cNvSpPr txBox="1"/>
          <p:nvPr/>
        </p:nvSpPr>
        <p:spPr>
          <a:xfrm>
            <a:off x="7469332" y="5823190"/>
            <a:ext cx="3506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RR=1,11, 95% CI: 1,06 – 1,16</a:t>
            </a:r>
            <a:r>
              <a:rPr lang="en-GB" sz="1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10 µg/m³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803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1205</Words>
  <Application>Microsoft Office PowerPoint</Application>
  <PresentationFormat>Widescreen</PresentationFormat>
  <Paragraphs>162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GillSans</vt:lpstr>
      <vt:lpstr>Wingdings</vt:lpstr>
      <vt:lpstr>Office Theme</vt:lpstr>
      <vt:lpstr>Zanieczyszczenie powietrza  dwutlenkiem azotu (NO2) a zdrowie</vt:lpstr>
      <vt:lpstr>Emisja tlenków azotu do atmosfery w EU i Polsce wg. głównych sektorów gospodarczych w 2020 oraz emisja NOx w Polsce 2010-2020</vt:lpstr>
      <vt:lpstr>PowerPoint Presentation</vt:lpstr>
      <vt:lpstr>Porównanie norm emisji tlenków azotu dla różnych norm EURO</vt:lpstr>
      <vt:lpstr>Podsumowanie oceny przyczynowości związku zdrowia z narażeniem na NO2 przez US EPA (US EPA 2016)</vt:lpstr>
      <vt:lpstr>PowerPoint Presentation</vt:lpstr>
      <vt:lpstr>PowerPoint Presentation</vt:lpstr>
      <vt:lpstr>PowerPoint Presentation</vt:lpstr>
      <vt:lpstr>PowerPoint Presentation</vt:lpstr>
      <vt:lpstr>Zapadalność na cukrzycę (typ 2) a długookresowe narażenie na PM i NO2. Badanie ponad 41 milionów amerykanów w wieku ponad 65 lat</vt:lpstr>
      <vt:lpstr>Umieralność z ogółu przyczyn a długookresowe narażenie na NO2 </vt:lpstr>
      <vt:lpstr>Dobowa umieralność a krótkookresowe narażenie na NO2    Wyniki zbiorczej analizy danych z 398 miast w 22 krajach, 1978-2018) (68 milionow zgonow)</vt:lpstr>
      <vt:lpstr>Poziomy wytycznych i celi przejściowych dla NO2 zalecane przez WHO (2021) (µg/m³) </vt:lpstr>
      <vt:lpstr>Średnie roczne stężenia NO2 mierzone w krajach europejskich w roku 2020 </vt:lpstr>
      <vt:lpstr>PowerPoint Presentation</vt:lpstr>
      <vt:lpstr>Podsumowanie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Zanieczyszczenie powietrza  dwutlenkiem azotu (NO2) a zdrowie</dc:title>
  <dc:creator>Michal Krzyzanowski</dc:creator>
  <cp:lastModifiedBy>Michal Krzyzanowski</cp:lastModifiedBy>
  <cp:revision>8</cp:revision>
  <dcterms:created xsi:type="dcterms:W3CDTF">2023-04-10T10:38:41Z</dcterms:created>
  <dcterms:modified xsi:type="dcterms:W3CDTF">2023-04-13T11:08:58Z</dcterms:modified>
</cp:coreProperties>
</file>