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345" r:id="rId4"/>
    <p:sldId id="365" r:id="rId5"/>
    <p:sldId id="366" r:id="rId6"/>
    <p:sldId id="364" r:id="rId7"/>
    <p:sldId id="359" r:id="rId8"/>
    <p:sldId id="360" r:id="rId9"/>
    <p:sldId id="361" r:id="rId10"/>
    <p:sldId id="363" r:id="rId11"/>
    <p:sldId id="367" r:id="rId12"/>
    <p:sldId id="369" r:id="rId13"/>
    <p:sldId id="370" r:id="rId14"/>
    <p:sldId id="371" r:id="rId15"/>
    <p:sldId id="362" r:id="rId16"/>
    <p:sldId id="259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onikaPiestrzynska" initials="W" lastIdx="24" clrIdx="0">
    <p:extLst/>
  </p:cmAuthor>
  <p:cmAuthor id="2" name="Lukasz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66" d="100"/>
          <a:sy n="66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9A9C8-D017-4E63-B04C-7A0DBB42F45E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B014E5-C5B6-471F-AF41-498D8050A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4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25D88D-7635-4970-9E8E-B3177CDA1955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3ABBA6-0071-4833-9219-F07F057D69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9568C-C9FB-45A2-9B5C-99DE654AFF8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5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4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0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8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1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2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78216" cy="51054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2200"/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2200"/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2200"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Julia Huscher, HEAL	24 May 2013		Legnica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531A-3413-43F4-BA36-7752A2891E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Julia Huscher, HEAL	11 April 2013		Brussels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18148F-DAD4-4E74-BF12-2D1938B504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 userDrawn="1"/>
        </p:nvSpPr>
        <p:spPr>
          <a:xfrm>
            <a:off x="0" y="4495800"/>
            <a:ext cx="2057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6"/>
          <p:cNvSpPr/>
          <p:nvPr userDrawn="1"/>
        </p:nvSpPr>
        <p:spPr>
          <a:xfrm>
            <a:off x="7239000" y="0"/>
            <a:ext cx="1524000" cy="898525"/>
          </a:xfrm>
          <a:prstGeom prst="rect">
            <a:avLst/>
          </a:prstGeom>
          <a:solidFill>
            <a:srgbClr val="168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Julia Huscher, HEAL 11 April 2013  Brussels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44A58F-758D-476B-8D9A-DEDE7E7CA9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168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>
          <a:xfrm>
            <a:off x="2087563" y="6356350"/>
            <a:ext cx="4968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Julia Huscher, HEAL	24 May 2013		Legnica</a:t>
            </a:r>
            <a:endParaRPr lang="en-GB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>
          <a:xfrm>
            <a:off x="7667625" y="6356350"/>
            <a:ext cx="101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0B5E-CA66-42A3-9F37-95523F8D5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168CB6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7010400" cy="685800"/>
          </a:xfrm>
          <a:prstGeom prst="rect">
            <a:avLst/>
          </a:prstGeom>
          <a:solidFill>
            <a:srgbClr val="168CB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sheet</a:t>
            </a:r>
            <a:endParaRPr lang="nl-NL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43888" y="0"/>
            <a:ext cx="900112" cy="900113"/>
          </a:xfrm>
          <a:prstGeom prst="rect">
            <a:avLst/>
          </a:prstGeom>
          <a:solidFill>
            <a:srgbClr val="168CB6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15200" y="0"/>
            <a:ext cx="976313" cy="9001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 rot="-5400000">
            <a:off x="-2247900" y="3162300"/>
            <a:ext cx="50292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5554663" y="6400800"/>
            <a:ext cx="1841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latin typeface="Frutiger-Roman"/>
            </a:endParaRP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07038"/>
            <a:ext cx="16002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563" y="6356350"/>
            <a:ext cx="496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Julia Huscher, HEAL	24 May 2013		Legnica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80B87C-DF6E-4367-9B22-A9F687AB49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68CB6"/>
        </a:buClr>
        <a:buChar char="•"/>
        <a:defRPr sz="25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>
          <a:xfrm>
            <a:off x="143508" y="1412639"/>
            <a:ext cx="8784976" cy="2880457"/>
          </a:xfrm>
          <a:noFill/>
        </p:spPr>
        <p:txBody>
          <a:bodyPr/>
          <a:lstStyle/>
          <a:p>
            <a:pPr algn="ctr"/>
            <a:r>
              <a:rPr lang="pl-PL" sz="3200" b="1" dirty="0" smtClean="0"/>
              <a:t>Świadomość Polaków </a:t>
            </a:r>
            <a:r>
              <a:rPr lang="pl-PL" sz="3200" b="1" dirty="0"/>
              <a:t>na temat wpływu </a:t>
            </a:r>
            <a:r>
              <a:rPr lang="pl-PL" sz="3200" b="1" dirty="0" smtClean="0"/>
              <a:t>zanieczyszczeń powietrza </a:t>
            </a:r>
            <a:r>
              <a:rPr lang="pl-PL" sz="3200" b="1" dirty="0"/>
              <a:t>na zdrowie</a:t>
            </a:r>
            <a:r>
              <a:rPr lang="pl-PL" sz="3200" b="1" dirty="0" smtClean="0"/>
              <a:t>.</a:t>
            </a:r>
            <a:r>
              <a:rPr lang="pl-PL" sz="700" b="1" dirty="0" smtClean="0"/>
              <a:t/>
            </a:r>
            <a:br>
              <a:rPr lang="pl-PL" sz="700" b="1" dirty="0" smtClean="0"/>
            </a:br>
            <a:r>
              <a:rPr lang="pl-PL" sz="1800" b="1" dirty="0" smtClean="0"/>
              <a:t> </a:t>
            </a:r>
            <a:br>
              <a:rPr lang="pl-PL" sz="1800" b="1" dirty="0" smtClean="0"/>
            </a:br>
            <a:r>
              <a:rPr lang="pl-PL" sz="3200" b="1" dirty="0" smtClean="0"/>
              <a:t>Działania </a:t>
            </a:r>
            <a:r>
              <a:rPr lang="pl-PL" sz="3200" b="1" dirty="0"/>
              <a:t>edukacyjne HEAL</a:t>
            </a:r>
            <a:br>
              <a:rPr lang="pl-PL" sz="3200" b="1" dirty="0"/>
            </a:br>
            <a:r>
              <a:rPr lang="pl-PL" sz="3200" b="1" dirty="0"/>
              <a:t>na rzecz poprawy </a:t>
            </a:r>
            <a:r>
              <a:rPr lang="pl-PL" sz="3200" b="1" dirty="0" smtClean="0"/>
              <a:t>jakości </a:t>
            </a:r>
            <a:r>
              <a:rPr lang="pl-PL" sz="3200" b="1" dirty="0"/>
              <a:t>powietrza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 Polsce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5616" y="4508500"/>
            <a:ext cx="6840760" cy="1944688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Łukasz Adamkiewicz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Health and Environment Alliance (HEAL)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pl-PL" dirty="0" smtClean="0">
                <a:solidFill>
                  <a:schemeClr val="tx2"/>
                </a:solidFill>
              </a:rPr>
              <a:t>24 kwietnia 2015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pl-PL" dirty="0" smtClean="0">
                <a:solidFill>
                  <a:schemeClr val="tx2"/>
                </a:solidFill>
              </a:rPr>
              <a:t>Warszawa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729952" y="78904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9pPr>
          </a:lstStyle>
          <a:p>
            <a:pPr algn="ctr"/>
            <a:r>
              <a:rPr lang="pl-PL" sz="3200" dirty="0">
                <a:solidFill>
                  <a:schemeClr val="bg1"/>
                </a:solidFill>
              </a:rPr>
              <a:t>Wpływ zanieczyszczeń powietrza</a:t>
            </a:r>
          </a:p>
          <a:p>
            <a:pPr algn="ctr"/>
            <a:r>
              <a:rPr lang="pl-PL" sz="3200" dirty="0">
                <a:solidFill>
                  <a:schemeClr val="bg1"/>
                </a:solidFill>
              </a:rPr>
              <a:t>na stan zdrowia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Materiały edukacyjne HEAL</a:t>
            </a:r>
            <a:endParaRPr lang="pl-PL" sz="3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" y="980728"/>
            <a:ext cx="3673477" cy="5175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732364" cy="528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63984"/>
            <a:ext cx="3500787" cy="4957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608248"/>
            <a:ext cx="3096344" cy="41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Działania </a:t>
            </a:r>
            <a:br>
              <a:rPr lang="pl-PL" sz="3200" dirty="0" smtClean="0"/>
            </a:br>
            <a:r>
              <a:rPr lang="pl-PL" sz="3200" dirty="0" err="1" smtClean="0"/>
              <a:t>edukacyjno</a:t>
            </a:r>
            <a:r>
              <a:rPr lang="pl-PL" sz="3200" dirty="0" smtClean="0"/>
              <a:t> – informacyjne HEAL</a:t>
            </a:r>
            <a:endParaRPr lang="pl-PL" sz="3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6247819" cy="5877272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6660232" y="977302"/>
            <a:ext cx="2711477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1800" dirty="0" smtClean="0"/>
              <a:t>Z – wszystkie źródła zanieczyszczeń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1800" dirty="0" smtClean="0"/>
              <a:t>W – wysoka emisja (energetyka)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1800" dirty="0" smtClean="0"/>
              <a:t>N – niska emisja ogrzewanie w domach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22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Materiały edukacyjne HEAL</a:t>
            </a:r>
            <a:br>
              <a:rPr lang="pl-PL" sz="3200" dirty="0"/>
            </a:br>
            <a:r>
              <a:rPr lang="pl-PL" sz="3200" dirty="0"/>
              <a:t>Energetyka węglowa</a:t>
            </a:r>
            <a:endParaRPr lang="fr-BE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47196" cy="3600400"/>
          </a:xfr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86744" y="6522650"/>
            <a:ext cx="60244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Niepłacony Rachunek.</a:t>
            </a:r>
            <a:r>
              <a:rPr kumimoji="0" lang="pl-PL" sz="12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Jak energetyka węglowa niszczy nasze zdrowie. Raport HEAL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03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Materiały edukacyjne HEAL</a:t>
            </a:r>
            <a:br>
              <a:rPr lang="pl-PL" sz="3200" dirty="0"/>
            </a:br>
            <a:r>
              <a:rPr lang="pl-PL" sz="3200" dirty="0" smtClean="0"/>
              <a:t>Niska emisja</a:t>
            </a:r>
            <a:endParaRPr lang="fr-BE" sz="32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1008" y="6522650"/>
            <a:ext cx="53158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Spalanie węgla w domowych piecach. Zagrożenia zdrowotne</a:t>
            </a:r>
            <a:r>
              <a:rPr kumimoji="0" lang="pl-PL" sz="12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. Raport HEAL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3" y="980728"/>
            <a:ext cx="4623730" cy="5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Materiały edukacyjne HEAL</a:t>
            </a:r>
            <a:br>
              <a:rPr lang="pl-PL" sz="3200" dirty="0"/>
            </a:br>
            <a:r>
              <a:rPr lang="pl-PL" sz="3200" dirty="0" smtClean="0"/>
              <a:t>Zanieczyszczenia powietrza</a:t>
            </a:r>
            <a:endParaRPr lang="fr-BE" sz="32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355199" y="6522650"/>
            <a:ext cx="46875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Zanieczyszczenia powietrza. </a:t>
            </a:r>
            <a:r>
              <a:rPr lang="pl-PL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Zagrożenia zdrowotne</a:t>
            </a:r>
            <a:r>
              <a:rPr kumimoji="0" lang="pl-PL" sz="12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. Raport HEAL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33" y="960791"/>
            <a:ext cx="7751645" cy="54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Regulacje prawne</a:t>
            </a:r>
            <a:endParaRPr lang="pl-PL" sz="3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8369"/>
            <a:ext cx="5071640" cy="5573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3" y="1569417"/>
            <a:ext cx="5868144" cy="3292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40" y="2163679"/>
            <a:ext cx="3884836" cy="4005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05" y="2163679"/>
            <a:ext cx="5630061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  <a:noFill/>
        </p:spPr>
        <p:txBody>
          <a:bodyPr/>
          <a:lstStyle/>
          <a:p>
            <a:pPr algn="ctr"/>
            <a:r>
              <a:rPr lang="pl-PL" dirty="0" smtClean="0">
                <a:latin typeface="Arial" charset="0"/>
                <a:cs typeface="Arial" charset="0"/>
              </a:rPr>
              <a:t>Dziękuję za uwagę</a:t>
            </a:r>
            <a:r>
              <a:rPr lang="en-US" dirty="0" smtClean="0">
                <a:latin typeface="Arial" charset="0"/>
                <a:cs typeface="Arial" charset="0"/>
              </a:rPr>
              <a:t>!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986" name="Subtitle 5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00800" cy="213518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Health and Environment Alliance (HEAL)</a:t>
            </a:r>
          </a:p>
          <a:p>
            <a:r>
              <a:rPr lang="pl-PL" sz="2400" dirty="0"/>
              <a:t>ul. Koszykowa 59/3, </a:t>
            </a:r>
            <a:br>
              <a:rPr lang="pl-PL" sz="2400" dirty="0"/>
            </a:br>
            <a:r>
              <a:rPr lang="pl-PL" sz="2400" dirty="0"/>
              <a:t>00-660, Warszawa</a:t>
            </a:r>
            <a:endParaRPr lang="pl-PL" sz="2400" dirty="0" smtClean="0">
              <a:latin typeface="Arial" charset="0"/>
              <a:cs typeface="Arial" charset="0"/>
            </a:endParaRPr>
          </a:p>
          <a:p>
            <a:r>
              <a:rPr lang="pl-PL" sz="2400" dirty="0">
                <a:solidFill>
                  <a:schemeClr val="bg1"/>
                </a:solidFill>
                <a:latin typeface="Arial" charset="0"/>
                <a:cs typeface="Arial" charset="0"/>
              </a:rPr>
              <a:t>lukasz@env-health.org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weronika@env-health.org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+48 792 468 018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www.env-health.org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www.facebook.com/HEALPolska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www.twitter.com/HEALPolska </a:t>
            </a:r>
            <a:endParaRPr lang="en-GB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2670175" y="63500"/>
            <a:ext cx="6473825" cy="6794500"/>
            <a:chOff x="1730" y="-8"/>
            <a:chExt cx="4078" cy="4280"/>
          </a:xfrm>
          <a:solidFill>
            <a:srgbClr val="92D050">
              <a:alpha val="18000"/>
            </a:srgbClr>
          </a:solidFill>
          <a:effectLst>
            <a:outerShdw blurRad="50800" dist="50800" dir="1320000" sx="48000" sy="48000" algn="ctr" rotWithShape="0">
              <a:srgbClr val="000000">
                <a:alpha val="0"/>
              </a:srgbClr>
            </a:outerShdw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12700" cmpd="sng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48" y="1536"/>
              <a:ext cx="666" cy="1000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1267" name="Picture 128" descr="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12461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13"/>
          <p:cNvSpPr txBox="1">
            <a:spLocks noChangeArrowheads="1"/>
          </p:cNvSpPr>
          <p:nvPr/>
        </p:nvSpPr>
        <p:spPr bwMode="auto">
          <a:xfrm>
            <a:off x="304799" y="962025"/>
            <a:ext cx="883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Calibri" pitchFamily="34" charset="0"/>
              </a:rPr>
              <a:t>p</a:t>
            </a:r>
            <a:r>
              <a:rPr lang="pl-PL" sz="2800" b="1" dirty="0" smtClean="0">
                <a:latin typeface="Calibri" pitchFamily="34" charset="0"/>
              </a:rPr>
              <a:t>onad 65 organizacji członkowskich </a:t>
            </a:r>
            <a:r>
              <a:rPr lang="pl-PL" sz="2800" b="1" dirty="0">
                <a:latin typeface="Calibri" pitchFamily="34" charset="0"/>
              </a:rPr>
              <a:t>z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30 </a:t>
            </a:r>
            <a:r>
              <a:rPr lang="pl-PL" sz="2800" b="1" dirty="0">
                <a:latin typeface="Calibri" pitchFamily="34" charset="0"/>
              </a:rPr>
              <a:t>różnych krajów</a:t>
            </a:r>
            <a:endParaRPr lang="en-US" sz="2800" dirty="0"/>
          </a:p>
        </p:txBody>
      </p:sp>
      <p:sp>
        <p:nvSpPr>
          <p:cNvPr id="11269" name="TextBox 105"/>
          <p:cNvSpPr txBox="1">
            <a:spLocks noChangeArrowheads="1"/>
          </p:cNvSpPr>
          <p:nvPr/>
        </p:nvSpPr>
        <p:spPr bwMode="auto">
          <a:xfrm>
            <a:off x="2826211" y="5571748"/>
            <a:ext cx="61452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600" b="1" i="1" dirty="0" smtClean="0">
                <a:latin typeface="Calibri" pitchFamily="34" charset="0"/>
              </a:rPr>
              <a:t>Promowanie lepszej </a:t>
            </a:r>
            <a:r>
              <a:rPr lang="pl-PL" sz="2600" b="1" i="1" dirty="0">
                <a:latin typeface="Calibri" pitchFamily="34" charset="0"/>
              </a:rPr>
              <a:t>polityki zdrowia publicznego </a:t>
            </a:r>
            <a:r>
              <a:rPr lang="pl-PL" sz="2600" b="1" i="1" dirty="0" smtClean="0">
                <a:latin typeface="Calibri" pitchFamily="34" charset="0"/>
              </a:rPr>
              <a:t>w Polsce i za granicą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270" name="TextBox 106"/>
          <p:cNvSpPr txBox="1">
            <a:spLocks noChangeArrowheads="1"/>
          </p:cNvSpPr>
          <p:nvPr/>
        </p:nvSpPr>
        <p:spPr bwMode="auto">
          <a:xfrm>
            <a:off x="152400" y="2276475"/>
            <a:ext cx="112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Lekarzy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1" name="TextBox 107"/>
          <p:cNvSpPr txBox="1">
            <a:spLocks noChangeArrowheads="1"/>
          </p:cNvSpPr>
          <p:nvPr/>
        </p:nvSpPr>
        <p:spPr bwMode="auto">
          <a:xfrm>
            <a:off x="990600" y="2997200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Pielęgniarek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72" name="TextBox 108"/>
          <p:cNvSpPr txBox="1">
            <a:spLocks noChangeArrowheads="1"/>
          </p:cNvSpPr>
          <p:nvPr/>
        </p:nvSpPr>
        <p:spPr bwMode="auto">
          <a:xfrm>
            <a:off x="1981200" y="2209800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Pacjentów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3" name="TextBox 109"/>
          <p:cNvSpPr txBox="1">
            <a:spLocks noChangeArrowheads="1"/>
          </p:cNvSpPr>
          <p:nvPr/>
        </p:nvSpPr>
        <p:spPr bwMode="auto">
          <a:xfrm>
            <a:off x="611542" y="3644900"/>
            <a:ext cx="317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Instytutów badawczych </a:t>
            </a:r>
            <a:br>
              <a:rPr lang="pl-PL" sz="2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zdrowia publicznego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5" name="TextBox 111"/>
          <p:cNvSpPr txBox="1">
            <a:spLocks noChangeArrowheads="1"/>
          </p:cNvSpPr>
          <p:nvPr/>
        </p:nvSpPr>
        <p:spPr bwMode="auto">
          <a:xfrm>
            <a:off x="4492625" y="1828800"/>
            <a:ext cx="3344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Organizacji 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ekologicznych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6" name="TextBox 112"/>
          <p:cNvSpPr txBox="1">
            <a:spLocks noChangeArrowheads="1"/>
          </p:cNvSpPr>
          <p:nvPr/>
        </p:nvSpPr>
        <p:spPr bwMode="auto">
          <a:xfrm>
            <a:off x="5611421" y="3459163"/>
            <a:ext cx="3530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Organizacji 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młodzieżowych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7" name="TextBox 113"/>
          <p:cNvSpPr txBox="1">
            <a:spLocks noChangeArrowheads="1"/>
          </p:cNvSpPr>
          <p:nvPr/>
        </p:nvSpPr>
        <p:spPr bwMode="auto">
          <a:xfrm>
            <a:off x="3297238" y="2847975"/>
            <a:ext cx="170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Naukowców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8" name="TextBox 114"/>
          <p:cNvSpPr txBox="1">
            <a:spLocks noChangeArrowheads="1"/>
          </p:cNvSpPr>
          <p:nvPr/>
        </p:nvSpPr>
        <p:spPr bwMode="auto">
          <a:xfrm rot="10800000" flipV="1">
            <a:off x="4051916" y="4414837"/>
            <a:ext cx="3983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alibri" pitchFamily="34" charset="0"/>
              </a:rPr>
              <a:t>Ubezpieczycieli zdrowotnych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9" name="Title 1"/>
          <p:cNvSpPr txBox="1">
            <a:spLocks/>
          </p:cNvSpPr>
          <p:nvPr/>
        </p:nvSpPr>
        <p:spPr bwMode="auto">
          <a:xfrm>
            <a:off x="0" y="79375"/>
            <a:ext cx="7285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000" dirty="0">
                <a:solidFill>
                  <a:schemeClr val="bg1"/>
                </a:solidFill>
                <a:latin typeface="Frutiger-Bold"/>
              </a:rPr>
              <a:t>HEAL – </a:t>
            </a:r>
            <a:r>
              <a:rPr lang="pl-PL" sz="4000" dirty="0">
                <a:solidFill>
                  <a:schemeClr val="bg1"/>
                </a:solidFill>
                <a:latin typeface="Frutiger-Bold"/>
              </a:rPr>
              <a:t>reprezentuje </a:t>
            </a:r>
            <a:r>
              <a:rPr lang="pl-PL" sz="4000" dirty="0" smtClean="0">
                <a:solidFill>
                  <a:schemeClr val="bg1"/>
                </a:solidFill>
                <a:latin typeface="Frutiger-Bold"/>
              </a:rPr>
              <a:t>interesy:</a:t>
            </a:r>
            <a:endParaRPr lang="en-US" sz="4000" dirty="0">
              <a:solidFill>
                <a:schemeClr val="bg1"/>
              </a:solidFill>
              <a:latin typeface="Frutiger-Bold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0" y="5397500"/>
            <a:ext cx="1752600" cy="1460500"/>
          </a:xfrm>
          <a:prstGeom prst="rect">
            <a:avLst/>
          </a:prstGeom>
          <a:solidFill>
            <a:srgbClr val="168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0" y="4470400"/>
            <a:ext cx="2209800" cy="2387600"/>
          </a:xfrm>
          <a:prstGeom prst="rect">
            <a:avLst/>
          </a:prstGeom>
          <a:solidFill>
            <a:srgbClr val="168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282" name="Picture 3" descr="C:\Users\Julia Husher\Documents\HEAL_logo_transparency (inverted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5300663"/>
            <a:ext cx="13319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do czystego powietrza</a:t>
            </a:r>
            <a:endParaRPr lang="pl-PL" dirty="0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dirty="0"/>
              <a:t>Rzeczpospolita Polska strzeże niepodległości i nienaruszalności swojego terytorium, zapewnia wolności i prawa człowieka i obywatela oraz bezpieczeństwo obywateli, strzeże dziedzictwa narodowego oraz </a:t>
            </a:r>
            <a:r>
              <a:rPr lang="pl-PL" b="1" dirty="0"/>
              <a:t>zapewnia ochronę środowiska</a:t>
            </a:r>
            <a:r>
              <a:rPr lang="pl-PL" dirty="0"/>
              <a:t>, kierując się zasadą zrównoważonego rozwoju.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68552"/>
            <a:ext cx="1729523" cy="184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53" y="2691210"/>
            <a:ext cx="3956147" cy="41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Świadomość ekologiczna </a:t>
            </a:r>
            <a:r>
              <a:rPr lang="pl-PL" sz="3200" dirty="0"/>
              <a:t>P</a:t>
            </a:r>
            <a:r>
              <a:rPr lang="pl-PL" sz="3200" dirty="0" smtClean="0"/>
              <a:t>olaków</a:t>
            </a:r>
            <a:endParaRPr lang="pl-PL" sz="32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3456384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dirty="0"/>
              <a:t>Proszę wskazać trzy z nich, w których Pana(i) zdaniem nasz kraj ma </a:t>
            </a:r>
            <a:r>
              <a:rPr lang="pl-PL" b="1" dirty="0"/>
              <a:t>najwięcej problemów do </a:t>
            </a:r>
            <a:r>
              <a:rPr lang="pl-PL" b="1" dirty="0" smtClean="0"/>
              <a:t>rozwiązania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373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Źródło: Badanie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świadomości i </a:t>
            </a:r>
            <a:r>
              <a:rPr lang="pl-PL" sz="1600" dirty="0" err="1" smtClean="0">
                <a:solidFill>
                  <a:schemeClr val="bg1">
                    <a:lumMod val="65000"/>
                  </a:schemeClr>
                </a:solidFill>
              </a:rPr>
              <a:t>zachowań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 ekologicznych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mieszkańców 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Polski, 2014, Narodowy Fundusz Ochrony Środowiska i Gospodarki Wodnej</a:t>
            </a:r>
            <a:endParaRPr lang="fr-B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32" y="1052736"/>
            <a:ext cx="42195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200"/>
            <a:ext cx="7092280" cy="685800"/>
          </a:xfrm>
        </p:spPr>
        <p:txBody>
          <a:bodyPr/>
          <a:lstStyle/>
          <a:p>
            <a:r>
              <a:rPr lang="pl-PL" sz="3200" dirty="0" smtClean="0"/>
              <a:t>Świadomość ekologiczna Polaków cd.</a:t>
            </a:r>
            <a:endParaRPr lang="pl-PL" sz="32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3456384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dirty="0"/>
              <a:t>Proszę wybrać trzy Pana(i) zdaniem największe </a:t>
            </a:r>
            <a:r>
              <a:rPr lang="pl-PL" b="1" dirty="0"/>
              <a:t>problemy środowiska naturalnego </a:t>
            </a:r>
            <a:r>
              <a:rPr lang="pl-PL" dirty="0"/>
              <a:t>w Polsce.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373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Źródło: Badanie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świadomości i </a:t>
            </a:r>
            <a:r>
              <a:rPr lang="pl-PL" sz="1600" dirty="0" err="1" smtClean="0">
                <a:solidFill>
                  <a:schemeClr val="bg1">
                    <a:lumMod val="65000"/>
                  </a:schemeClr>
                </a:solidFill>
              </a:rPr>
              <a:t>zachowań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 ekologicznych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mieszkańców 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Polski, 2014, Narodowy Fundusz Ochrony Środowiska i Gospodarki Wodnej</a:t>
            </a:r>
            <a:endParaRPr lang="fr-B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2736"/>
            <a:ext cx="39604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Proces tworzenia regulacji związanych z czystym powietrzem</a:t>
            </a:r>
            <a:endParaRPr lang="pl-PL" sz="32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7699322" y="6708207"/>
            <a:ext cx="1019175" cy="365125"/>
          </a:xfrm>
        </p:spPr>
        <p:txBody>
          <a:bodyPr/>
          <a:lstStyle/>
          <a:p>
            <a:pPr>
              <a:defRPr/>
            </a:pPr>
            <a:fld id="{8318148F-DAD4-4E74-BF12-2D1938B504D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2227433" y="4803777"/>
            <a:ext cx="4644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18" idx="2"/>
          </p:cNvCxnSpPr>
          <p:nvPr/>
        </p:nvCxnSpPr>
        <p:spPr>
          <a:xfrm>
            <a:off x="4575326" y="2485011"/>
            <a:ext cx="2296115" cy="23187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endCxn id="18" idx="2"/>
          </p:cNvCxnSpPr>
          <p:nvPr/>
        </p:nvCxnSpPr>
        <p:spPr>
          <a:xfrm flipV="1">
            <a:off x="2227433" y="2485011"/>
            <a:ext cx="2347893" cy="23187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787273" y="46037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Wiedza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839744" y="422108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Społeczeństwo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423198" y="202334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Decydenci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676369" y="3838056"/>
            <a:ext cx="178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Czyste powietrze</a:t>
            </a:r>
            <a:endParaRPr lang="pl-PL" sz="24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725015" y="4788250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sp>
        <p:nvSpPr>
          <p:cNvPr id="33" name="pole tekstowe 32"/>
          <p:cNvSpPr txBox="1"/>
          <p:nvPr/>
        </p:nvSpPr>
        <p:spPr>
          <a:xfrm rot="18809723">
            <a:off x="2092415" y="3338130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sp>
        <p:nvSpPr>
          <p:cNvPr id="34" name="pole tekstowe 33"/>
          <p:cNvSpPr txBox="1"/>
          <p:nvPr/>
        </p:nvSpPr>
        <p:spPr>
          <a:xfrm rot="2687962">
            <a:off x="5233458" y="3459728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28" y="4972916"/>
            <a:ext cx="1979712" cy="148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34" y="5065421"/>
            <a:ext cx="1091331" cy="1497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18" y="883024"/>
            <a:ext cx="1201616" cy="1140321"/>
          </a:xfrm>
          <a:prstGeom prst="rect">
            <a:avLst/>
          </a:prstGeom>
        </p:spPr>
      </p:pic>
      <p:sp>
        <p:nvSpPr>
          <p:cNvPr id="19" name="pole tekstowe 16"/>
          <p:cNvSpPr txBox="1"/>
          <p:nvPr/>
        </p:nvSpPr>
        <p:spPr>
          <a:xfrm>
            <a:off x="6503478" y="29717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Chęci</a:t>
            </a:r>
            <a:endParaRPr lang="pl-PL" sz="2400" dirty="0"/>
          </a:p>
        </p:txBody>
      </p:sp>
      <p:sp>
        <p:nvSpPr>
          <p:cNvPr id="20" name="pole tekstowe 16"/>
          <p:cNvSpPr txBox="1"/>
          <p:nvPr/>
        </p:nvSpPr>
        <p:spPr>
          <a:xfrm>
            <a:off x="3424325" y="556444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Możliwości</a:t>
            </a:r>
            <a:endParaRPr lang="pl-PL" sz="2400" dirty="0"/>
          </a:p>
        </p:txBody>
      </p:sp>
      <p:sp>
        <p:nvSpPr>
          <p:cNvPr id="23" name="pole tekstowe 16"/>
          <p:cNvSpPr txBox="1"/>
          <p:nvPr/>
        </p:nvSpPr>
        <p:spPr>
          <a:xfrm>
            <a:off x="835148" y="262132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Fundusze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38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Krakowski Alarm Smogowy</a:t>
            </a:r>
            <a:endParaRPr lang="pl-PL" sz="3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7746856" cy="51645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64" y="1196752"/>
            <a:ext cx="6790652" cy="530991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364027"/>
            <a:ext cx="3779520" cy="54864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368152" y="6534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Krakowski Alarm Smogowy, Facebook.com]</a:t>
            </a:r>
          </a:p>
        </p:txBody>
      </p:sp>
    </p:spTree>
    <p:extLst>
      <p:ext uri="{BB962C8B-B14F-4D97-AF65-F5344CB8AC3E}">
        <p14:creationId xmlns:p14="http://schemas.microsoft.com/office/powerpoint/2010/main" val="14930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Media o smogu</a:t>
            </a:r>
            <a:endParaRPr lang="pl-PL" sz="3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68152" y="6534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Gazeta wyborcza]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5114"/>
            <a:ext cx="8038533" cy="4214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91178"/>
            <a:ext cx="8003576" cy="4214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05" y="1916832"/>
            <a:ext cx="5980883" cy="4663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2" y="2665048"/>
            <a:ext cx="23431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50" y="3732045"/>
            <a:ext cx="2200582" cy="466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6" y="2364832"/>
            <a:ext cx="3477110" cy="1276528"/>
          </a:xfrm>
          <a:prstGeom prst="rect">
            <a:avLst/>
          </a:prstGeom>
        </p:spPr>
      </p:pic>
      <p:sp>
        <p:nvSpPr>
          <p:cNvPr id="18" name="AutoShape 10" descr="Image result for radio z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3506"/>
            <a:ext cx="2341637" cy="1058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85" y="4439042"/>
            <a:ext cx="2200582" cy="2095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34" y="1359736"/>
            <a:ext cx="2591554" cy="12477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" y="1070491"/>
            <a:ext cx="3823972" cy="10063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73" y="4040492"/>
            <a:ext cx="4477375" cy="1019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95" y="877604"/>
            <a:ext cx="5087060" cy="895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80" y="5227218"/>
            <a:ext cx="3810532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Apele</a:t>
            </a:r>
            <a:endParaRPr lang="pl-PL" sz="3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68152" y="6534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polskialarmsmogowy.pl, healpolska.pl]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" y="1124744"/>
            <a:ext cx="8696259" cy="4195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8363"/>
            <a:ext cx="7920880" cy="4080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93" y="975003"/>
            <a:ext cx="3980207" cy="56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sc">
  <a:themeElements>
    <a:clrScheme name="HEAL theme">
      <a:dk1>
        <a:sysClr val="windowText" lastClr="000000"/>
      </a:dk1>
      <a:lt1>
        <a:sysClr val="window" lastClr="FFFFFF"/>
      </a:lt1>
      <a:dk2>
        <a:srgbClr val="006F82"/>
      </a:dk2>
      <a:lt2>
        <a:srgbClr val="EEECE1"/>
      </a:lt2>
      <a:accent1>
        <a:srgbClr val="B5DC11"/>
      </a:accent1>
      <a:accent2>
        <a:srgbClr val="EC0F27"/>
      </a:accent2>
      <a:accent3>
        <a:srgbClr val="FC9403"/>
      </a:accent3>
      <a:accent4>
        <a:srgbClr val="644577"/>
      </a:accent4>
      <a:accent5>
        <a:srgbClr val="306EA2"/>
      </a:accent5>
      <a:accent6>
        <a:srgbClr val="AFAFAF"/>
      </a:accent6>
      <a:hlink>
        <a:srgbClr val="006F82"/>
      </a:hlink>
      <a:folHlink>
        <a:srgbClr val="B5DC11"/>
      </a:folHlink>
    </a:clrScheme>
    <a:fontScheme name="etsc">
      <a:majorFont>
        <a:latin typeface="Frutiger-Bold"/>
        <a:ea typeface=""/>
        <a:cs typeface=""/>
      </a:majorFont>
      <a:minorFont>
        <a:latin typeface="Frutiger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s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9012</TotalTime>
  <Words>306</Words>
  <Application>Microsoft Office PowerPoint</Application>
  <PresentationFormat>On-screen Show (4:3)</PresentationFormat>
  <Paragraphs>76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Frutiger-Bold</vt:lpstr>
      <vt:lpstr>Frutiger-Roman</vt:lpstr>
      <vt:lpstr>Times New Roman</vt:lpstr>
      <vt:lpstr>etsc</vt:lpstr>
      <vt:lpstr>Świadomość Polaków na temat wpływu zanieczyszczeń powietrza na zdrowie.   Działania edukacyjne HEAL na rzecz poprawy jakości powietrza  w Polsce</vt:lpstr>
      <vt:lpstr>PowerPoint Presentation</vt:lpstr>
      <vt:lpstr>Prawo do czystego powietrza</vt:lpstr>
      <vt:lpstr>Świadomość ekologiczna Polaków</vt:lpstr>
      <vt:lpstr>Świadomość ekologiczna Polaków cd.</vt:lpstr>
      <vt:lpstr>Proces tworzenia regulacji związanych z czystym powietrzem</vt:lpstr>
      <vt:lpstr>Krakowski Alarm Smogowy</vt:lpstr>
      <vt:lpstr>Media o smogu</vt:lpstr>
      <vt:lpstr>Apele</vt:lpstr>
      <vt:lpstr>Materiały edukacyjne HEAL</vt:lpstr>
      <vt:lpstr>Działania  edukacyjno – informacyjne HEAL</vt:lpstr>
      <vt:lpstr>Materiały edukacyjne HEAL Energetyka węglowa</vt:lpstr>
      <vt:lpstr>Materiały edukacyjne HEAL Niska emisja</vt:lpstr>
      <vt:lpstr>Materiały edukacyjne HEAL Zanieczyszczenia powietrza</vt:lpstr>
      <vt:lpstr>Regulacje prawne</vt:lpstr>
      <vt:lpstr>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Huscher</dc:creator>
  <cp:lastModifiedBy>WeronikaPiestrzynska</cp:lastModifiedBy>
  <cp:revision>329</cp:revision>
  <cp:lastPrinted>2013-02-27T14:27:05Z</cp:lastPrinted>
  <dcterms:created xsi:type="dcterms:W3CDTF">2013-02-27T09:34:25Z</dcterms:created>
  <dcterms:modified xsi:type="dcterms:W3CDTF">2015-05-19T10:05:40Z</dcterms:modified>
</cp:coreProperties>
</file>